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handoutMasterIdLst>
    <p:handoutMasterId r:id="rId18"/>
  </p:handoutMasterIdLst>
  <p:sldIdLst>
    <p:sldId id="256" r:id="rId5"/>
    <p:sldId id="654" r:id="rId6"/>
    <p:sldId id="686" r:id="rId7"/>
    <p:sldId id="687" r:id="rId8"/>
    <p:sldId id="688" r:id="rId9"/>
    <p:sldId id="682" r:id="rId10"/>
    <p:sldId id="690" r:id="rId11"/>
    <p:sldId id="691" r:id="rId12"/>
    <p:sldId id="692" r:id="rId13"/>
    <p:sldId id="653" r:id="rId14"/>
    <p:sldId id="667" r:id="rId15"/>
    <p:sldId id="668" r:id="rId16"/>
  </p:sldIdLst>
  <p:sldSz cx="9144000" cy="5143500" type="screen16x9"/>
  <p:notesSz cx="6805613" cy="9939338"/>
  <p:custDataLst>
    <p:tags r:id="rId19"/>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lvl1pPr>
    <a:lvl2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lvl2pPr>
    <a:lvl3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lvl3pPr>
    <a:lvl4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lvl4pPr>
    <a:lvl5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lvl5pPr>
    <a:lvl6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lvl6pPr>
    <a:lvl7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lvl7pPr>
    <a:lvl8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lvl8pPr>
    <a:lvl9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075">
          <p15:clr>
            <a:srgbClr val="A4A3A4"/>
          </p15:clr>
        </p15:guide>
        <p15:guide id="4" orient="horz" pos="575">
          <p15:clr>
            <a:srgbClr val="A4A3A4"/>
          </p15:clr>
        </p15:guide>
        <p15:guide id="5" orient="horz" pos="1493">
          <p15:clr>
            <a:srgbClr val="A4A3A4"/>
          </p15:clr>
        </p15:guide>
        <p15:guide id="6" pos="1963">
          <p15:clr>
            <a:srgbClr val="A4A3A4"/>
          </p15:clr>
        </p15:guide>
        <p15:guide id="7" pos="227">
          <p15:clr>
            <a:srgbClr val="A4A3A4"/>
          </p15:clr>
        </p15:guide>
        <p15:guide id="8" pos="5556">
          <p15:clr>
            <a:srgbClr val="A4A3A4"/>
          </p15:clr>
        </p15:guide>
        <p15:guide id="9" pos="366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gza" initials="y" lastIdx="2" clrIdx="0"/>
  <p:cmAuthor id="7" name="李冰" initials="李冰 [2]" lastIdx="1" clrIdx="7">
    <p:extLst>
      <p:ext uri="{19B8F6BF-5375-455C-9EA6-DF929625EA0E}">
        <p15:presenceInfo xmlns:p15="http://schemas.microsoft.com/office/powerpoint/2012/main" userId="S-1-5-21-946026767-238641883-1699995552-23694" providerId="AD"/>
      </p:ext>
    </p:extLst>
  </p:cmAuthor>
  <p:cmAuthor id="1" name="lijingxian" initials="l" lastIdx="1" clrIdx="1"/>
  <p:cmAuthor id="2" name="Moyi Wang" initials="MW" lastIdx="2" clrIdx="2">
    <p:extLst>
      <p:ext uri="{19B8F6BF-5375-455C-9EA6-DF929625EA0E}">
        <p15:presenceInfo xmlns:p15="http://schemas.microsoft.com/office/powerpoint/2012/main" userId="9b37c696-dc6c-440c-b2df-d62154b73af0" providerId="Windows Live"/>
      </p:ext>
    </p:extLst>
  </p:cmAuthor>
  <p:cmAuthor id="3" name="Yuwei Gao" initials="YG" lastIdx="11" clrIdx="3">
    <p:extLst>
      <p:ext uri="{19B8F6BF-5375-455C-9EA6-DF929625EA0E}">
        <p15:presenceInfo xmlns:p15="http://schemas.microsoft.com/office/powerpoint/2012/main" userId="18a0df32-5f9d-4224-ac3b-4351b5705ca8" providerId="Windows Live"/>
      </p:ext>
    </p:extLst>
  </p:cmAuthor>
  <p:cmAuthor id="4" name="Windows 用户" initials="W用" lastIdx="0" clrIdx="4"/>
  <p:cmAuthor id="5" name="Leaf Ye" initials="LY" lastIdx="0" clrIdx="5">
    <p:extLst>
      <p:ext uri="{19B8F6BF-5375-455C-9EA6-DF929625EA0E}">
        <p15:presenceInfo xmlns:p15="http://schemas.microsoft.com/office/powerpoint/2012/main" userId="S::lye@thepiacentegroup.com::c22d85da-f6c9-41e5-bdd3-26a800a5ada2" providerId="AD"/>
      </p:ext>
    </p:extLst>
  </p:cmAuthor>
  <p:cmAuthor id="6" name="李冰" initials="李冰" lastIdx="2" clrIdx="6">
    <p:extLst>
      <p:ext uri="{19B8F6BF-5375-455C-9EA6-DF929625EA0E}">
        <p15:presenceInfo xmlns:p15="http://schemas.microsoft.com/office/powerpoint/2012/main" userId="李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4981F7"/>
    <a:srgbClr val="ECA841"/>
    <a:srgbClr val="898983"/>
    <a:srgbClr val="262626"/>
    <a:srgbClr val="595959"/>
    <a:srgbClr val="2562E7"/>
    <a:srgbClr val="184BB8"/>
    <a:srgbClr val="DBE6FD"/>
    <a:srgbClr val="D2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华文细黑"/>
          <a:ea typeface="华文细黑"/>
          <a:cs typeface="华文细黑"/>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
          <a:latin typeface="华文细黑"/>
          <a:ea typeface="华文细黑"/>
          <a:cs typeface="华文细黑"/>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华文细黑"/>
          <a:ea typeface="华文细黑"/>
          <a:cs typeface="华文细黑"/>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华文细黑"/>
          <a:ea typeface="华文细黑"/>
          <a:cs typeface="华文细黑"/>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华文细黑"/>
          <a:ea typeface="华文细黑"/>
          <a:cs typeface="华文细黑"/>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
          <a:latin typeface="华文细黑"/>
          <a:ea typeface="华文细黑"/>
          <a:cs typeface="华文细黑"/>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华文细黑"/>
          <a:ea typeface="华文细黑"/>
          <a:cs typeface="华文细黑"/>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华文细黑"/>
          <a:ea typeface="华文细黑"/>
          <a:cs typeface="华文细黑"/>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华文细黑"/>
          <a:ea typeface="华文细黑"/>
          <a:cs typeface="华文细黑"/>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
          <a:latin typeface="华文细黑"/>
          <a:ea typeface="华文细黑"/>
          <a:cs typeface="华文细黑"/>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华文细黑"/>
          <a:ea typeface="华文细黑"/>
          <a:cs typeface="华文细黑"/>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华文细黑"/>
          <a:ea typeface="华文细黑"/>
          <a:cs typeface="华文细黑"/>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华文细黑"/>
          <a:ea typeface="华文细黑"/>
          <a:cs typeface="华文细黑"/>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华文细黑"/>
          <a:ea typeface="华文细黑"/>
          <a:cs typeface="华文细黑"/>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华文细黑"/>
          <a:ea typeface="华文细黑"/>
          <a:cs typeface="华文细黑"/>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华文细黑"/>
          <a:ea typeface="华文细黑"/>
          <a:cs typeface="华文细黑"/>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华文细黑"/>
          <a:ea typeface="华文细黑"/>
          <a:cs typeface="华文细黑"/>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华文细黑"/>
          <a:ea typeface="华文细黑"/>
          <a:cs typeface="华文细黑"/>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华文细黑"/>
          <a:ea typeface="华文细黑"/>
          <a:cs typeface="华文细黑"/>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华文细黑"/>
          <a:ea typeface="华文细黑"/>
          <a:cs typeface="华文细黑"/>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华文细黑"/>
          <a:ea typeface="华文细黑"/>
          <a:cs typeface="华文细黑"/>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华文细黑"/>
          <a:ea typeface="华文细黑"/>
          <a:cs typeface="华文细黑"/>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华文细黑"/>
          <a:ea typeface="华文细黑"/>
          <a:cs typeface="华文细黑"/>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华文细黑"/>
          <a:ea typeface="华文细黑"/>
          <a:cs typeface="华文细黑"/>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1"/>
    <p:restoredTop sz="94831" autoAdjust="0"/>
  </p:normalViewPr>
  <p:slideViewPr>
    <p:cSldViewPr snapToGrid="0">
      <p:cViewPr varScale="1">
        <p:scale>
          <a:sx n="81" d="100"/>
          <a:sy n="81" d="100"/>
        </p:scale>
        <p:origin x="952" y="56"/>
      </p:cViewPr>
      <p:guideLst>
        <p:guide orient="horz" pos="1620"/>
        <p:guide pos="2880"/>
        <p:guide orient="horz" pos="3075"/>
        <p:guide orient="horz" pos="575"/>
        <p:guide orient="horz" pos="1493"/>
        <p:guide pos="1963"/>
        <p:guide pos="227"/>
        <p:guide pos="5556"/>
        <p:guide pos="3661"/>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1594377769154E-2"/>
          <c:y val="3.3602320945602053E-2"/>
          <c:w val="0.96636811244461696"/>
          <c:h val="0.74817460966321381"/>
        </c:manualLayout>
      </c:layout>
      <c:barChart>
        <c:barDir val="col"/>
        <c:grouping val="stacked"/>
        <c:varyColors val="0"/>
        <c:ser>
          <c:idx val="0"/>
          <c:order val="0"/>
          <c:tx>
            <c:strRef>
              <c:f>Sheet1!$B$1</c:f>
              <c:strCache>
                <c:ptCount val="1"/>
                <c:pt idx="0">
                  <c:v>Loan Recommendation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2H 2020</c:v>
                </c:pt>
                <c:pt idx="1">
                  <c:v>2H 2021</c:v>
                </c:pt>
                <c:pt idx="2">
                  <c:v>FY 2020</c:v>
                </c:pt>
                <c:pt idx="3">
                  <c:v>FY 2021</c:v>
                </c:pt>
              </c:strCache>
            </c:strRef>
          </c:cat>
          <c:val>
            <c:numRef>
              <c:f>Sheet1!$B$2:$B$5</c:f>
              <c:numCache>
                <c:formatCode>0</c:formatCode>
                <c:ptCount val="4"/>
                <c:pt idx="0">
                  <c:v>63</c:v>
                </c:pt>
                <c:pt idx="1">
                  <c:v>92</c:v>
                </c:pt>
                <c:pt idx="2">
                  <c:v>110</c:v>
                </c:pt>
                <c:pt idx="3">
                  <c:v>168</c:v>
                </c:pt>
              </c:numCache>
            </c:numRef>
          </c:val>
          <c:extLst>
            <c:ext xmlns:c16="http://schemas.microsoft.com/office/drawing/2014/chart" uri="{C3380CC4-5D6E-409C-BE32-E72D297353CC}">
              <c16:uniqueId val="{00000000-3CCE-124A-8736-A59A25317341}"/>
            </c:ext>
          </c:extLst>
        </c:ser>
        <c:ser>
          <c:idx val="1"/>
          <c:order val="1"/>
          <c:tx>
            <c:strRef>
              <c:f>Sheet1!$C$1</c:f>
              <c:strCache>
                <c:ptCount val="1"/>
                <c:pt idx="0">
                  <c:v>Credit Card Recommendation</c:v>
                </c:pt>
              </c:strCache>
            </c:strRef>
          </c:tx>
          <c:spPr>
            <a:solidFill>
              <a:schemeClr val="accent2"/>
            </a:solidFill>
            <a:ln>
              <a:noFill/>
            </a:ln>
            <a:effectLst/>
          </c:spPr>
          <c:invertIfNegative val="0"/>
          <c:dLbls>
            <c:dLbl>
              <c:idx val="0"/>
              <c:layout>
                <c:manualLayout>
                  <c:x val="1.5287221616083076E-3"/>
                  <c:y val="1.342140514813951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CCE-124A-8736-A59A2531734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2H 2020</c:v>
                </c:pt>
                <c:pt idx="1">
                  <c:v>2H 2021</c:v>
                </c:pt>
                <c:pt idx="2">
                  <c:v>FY 2020</c:v>
                </c:pt>
                <c:pt idx="3">
                  <c:v>FY 2021</c:v>
                </c:pt>
              </c:strCache>
            </c:strRef>
          </c:cat>
          <c:val>
            <c:numRef>
              <c:f>Sheet1!$C$2:$C$5</c:f>
              <c:numCache>
                <c:formatCode>0</c:formatCode>
                <c:ptCount val="4"/>
                <c:pt idx="0">
                  <c:v>124</c:v>
                </c:pt>
                <c:pt idx="1">
                  <c:v>228</c:v>
                </c:pt>
                <c:pt idx="2">
                  <c:v>295</c:v>
                </c:pt>
                <c:pt idx="3">
                  <c:v>408</c:v>
                </c:pt>
              </c:numCache>
            </c:numRef>
          </c:val>
          <c:extLst>
            <c:ext xmlns:c16="http://schemas.microsoft.com/office/drawing/2014/chart" uri="{C3380CC4-5D6E-409C-BE32-E72D297353CC}">
              <c16:uniqueId val="{00000001-3CCE-124A-8736-A59A25317341}"/>
            </c:ext>
          </c:extLst>
        </c:ser>
        <c:ser>
          <c:idx val="2"/>
          <c:order val="2"/>
          <c:tx>
            <c:strRef>
              <c:f>Sheet1!$D$1</c:f>
              <c:strCache>
                <c:ptCount val="1"/>
                <c:pt idx="0">
                  <c:v>Big Data and System-based Risk Management</c:v>
                </c:pt>
              </c:strCache>
            </c:strRef>
          </c:tx>
          <c:spPr>
            <a:solidFill>
              <a:schemeClr val="bg2"/>
            </a:solidFill>
            <a:ln>
              <a:noFill/>
            </a:ln>
            <a:effectLst/>
          </c:spPr>
          <c:invertIfNegative val="0"/>
          <c:dLbls>
            <c:dLbl>
              <c:idx val="0"/>
              <c:layout>
                <c:manualLayout>
                  <c:x val="-3.0574443232166573E-3"/>
                  <c:y val="1.0065858589540353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CCE-124A-8736-A59A25317341}"/>
                </c:ext>
              </c:extLst>
            </c:dLbl>
            <c:dLbl>
              <c:idx val="2"/>
              <c:layout>
                <c:manualLayout>
                  <c:x val="1.5287221616083217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CCE-124A-8736-A59A2531734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2H 2020</c:v>
                </c:pt>
                <c:pt idx="1">
                  <c:v>2H 2021</c:v>
                </c:pt>
                <c:pt idx="2">
                  <c:v>FY 2020</c:v>
                </c:pt>
                <c:pt idx="3">
                  <c:v>FY 2021</c:v>
                </c:pt>
              </c:strCache>
            </c:strRef>
          </c:cat>
          <c:val>
            <c:numRef>
              <c:f>Sheet1!$D$2:$D$5</c:f>
              <c:numCache>
                <c:formatCode>0</c:formatCode>
                <c:ptCount val="4"/>
                <c:pt idx="0">
                  <c:v>75.099999999999994</c:v>
                </c:pt>
                <c:pt idx="1">
                  <c:v>67.3</c:v>
                </c:pt>
                <c:pt idx="2">
                  <c:v>144.19999999999999</c:v>
                </c:pt>
                <c:pt idx="3">
                  <c:v>130.4</c:v>
                </c:pt>
              </c:numCache>
            </c:numRef>
          </c:val>
          <c:extLst>
            <c:ext xmlns:c16="http://schemas.microsoft.com/office/drawing/2014/chart" uri="{C3380CC4-5D6E-409C-BE32-E72D297353CC}">
              <c16:uniqueId val="{00000002-3CCE-124A-8736-A59A25317341}"/>
            </c:ext>
          </c:extLst>
        </c:ser>
        <c:ser>
          <c:idx val="3"/>
          <c:order val="3"/>
          <c:tx>
            <c:strRef>
              <c:f>Sheet1!$E$1</c:f>
              <c:strCache>
                <c:ptCount val="1"/>
                <c:pt idx="0">
                  <c:v>Advertising, Marketing and Other Services</c:v>
                </c:pt>
              </c:strCache>
            </c:strRef>
          </c:tx>
          <c:spPr>
            <a:solidFill>
              <a:schemeClr val="bg1">
                <a:lumMod val="50000"/>
              </a:schemeClr>
            </a:solidFill>
            <a:ln>
              <a:noFill/>
            </a:ln>
            <a:effectLst/>
          </c:spPr>
          <c:invertIfNegative val="0"/>
          <c:dLbls>
            <c:dLbl>
              <c:idx val="0"/>
              <c:layout>
                <c:manualLayout>
                  <c:x val="-3.0574443232166573E-3"/>
                  <c:y val="3.306598486515257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A63-496D-8657-00DB36CE8919}"/>
                </c:ext>
              </c:extLst>
            </c:dLbl>
            <c:dLbl>
              <c:idx val="2"/>
              <c:layout>
                <c:manualLayout>
                  <c:x val="3.0574443232166434E-3"/>
                  <c:y val="6.613196973030393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63-496D-8657-00DB36CE89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2H 2020</c:v>
                </c:pt>
                <c:pt idx="1">
                  <c:v>2H 2021</c:v>
                </c:pt>
                <c:pt idx="2">
                  <c:v>FY 2020</c:v>
                </c:pt>
                <c:pt idx="3">
                  <c:v>FY 2021</c:v>
                </c:pt>
              </c:strCache>
            </c:strRef>
          </c:cat>
          <c:val>
            <c:numRef>
              <c:f>Sheet1!$E$2:$E$5</c:f>
              <c:numCache>
                <c:formatCode>0</c:formatCode>
                <c:ptCount val="4"/>
                <c:pt idx="0">
                  <c:v>21.7</c:v>
                </c:pt>
                <c:pt idx="1">
                  <c:v>73.900000000000006</c:v>
                </c:pt>
                <c:pt idx="2">
                  <c:v>37.200000000000003</c:v>
                </c:pt>
                <c:pt idx="3">
                  <c:v>99.4</c:v>
                </c:pt>
              </c:numCache>
            </c:numRef>
          </c:val>
          <c:extLst>
            <c:ext xmlns:c16="http://schemas.microsoft.com/office/drawing/2014/chart" uri="{C3380CC4-5D6E-409C-BE32-E72D297353CC}">
              <c16:uniqueId val="{00000000-DA63-496D-8657-00DB36CE8919}"/>
            </c:ext>
          </c:extLst>
        </c:ser>
        <c:dLbls>
          <c:dLblPos val="ctr"/>
          <c:showLegendKey val="0"/>
          <c:showVal val="1"/>
          <c:showCatName val="0"/>
          <c:showSerName val="0"/>
          <c:showPercent val="0"/>
          <c:showBubbleSize val="0"/>
        </c:dLbls>
        <c:gapWidth val="63"/>
        <c:overlap val="100"/>
        <c:axId val="302981088"/>
        <c:axId val="1468910640"/>
      </c:barChart>
      <c:catAx>
        <c:axId val="302981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468910640"/>
        <c:crosses val="autoZero"/>
        <c:auto val="1"/>
        <c:lblAlgn val="ctr"/>
        <c:lblOffset val="100"/>
        <c:noMultiLvlLbl val="0"/>
      </c:catAx>
      <c:valAx>
        <c:axId val="1468910640"/>
        <c:scaling>
          <c:orientation val="minMax"/>
        </c:scaling>
        <c:delete val="1"/>
        <c:axPos val="l"/>
        <c:numFmt formatCode="0" sourceLinked="1"/>
        <c:majorTickMark val="out"/>
        <c:minorTickMark val="none"/>
        <c:tickLblPos val="nextTo"/>
        <c:crossAx val="302981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j-ea"/>
              <a:cs typeface="+mn-cs"/>
            </a:defRPr>
          </a:pPr>
          <a:endParaRPr lang="zh-CN"/>
        </a:p>
      </c:txPr>
    </c:title>
    <c:autoTitleDeleted val="0"/>
    <c:plotArea>
      <c:layout/>
      <c:pieChart>
        <c:varyColors val="1"/>
        <c:ser>
          <c:idx val="0"/>
          <c:order val="0"/>
          <c:tx>
            <c:strRef>
              <c:f>Sheet1!$B$1</c:f>
              <c:strCache>
                <c:ptCount val="1"/>
                <c:pt idx="0">
                  <c:v>Year 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C910-44D8-9FC7-B040A3878D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C910-44D8-9FC7-B040A3878DAE}"/>
              </c:ext>
            </c:extLst>
          </c:dPt>
          <c:dPt>
            <c:idx val="2"/>
            <c:bubble3D val="0"/>
            <c:explosion val="1"/>
            <c:spPr>
              <a:solidFill>
                <a:schemeClr val="accent3"/>
              </a:solidFill>
              <a:ln w="19050">
                <a:solidFill>
                  <a:schemeClr val="lt1"/>
                </a:solidFill>
              </a:ln>
              <a:effectLst/>
            </c:spPr>
            <c:extLst>
              <c:ext xmlns:c16="http://schemas.microsoft.com/office/drawing/2014/chart" uri="{C3380CC4-5D6E-409C-BE32-E72D297353CC}">
                <c16:uniqueId val="{00000003-C910-44D8-9FC7-B040A3878DAE}"/>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4-C910-44D8-9FC7-B040A3878DAE}"/>
              </c:ext>
            </c:extLst>
          </c:dPt>
          <c:dLbls>
            <c:dLbl>
              <c:idx val="0"/>
              <c:layout>
                <c:manualLayout>
                  <c:x val="-0.22669304986408523"/>
                  <c:y val="3.092232082159694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C910-44D8-9FC7-B040A3878DAE}"/>
                </c:ext>
              </c:extLst>
            </c:dLbl>
            <c:dLbl>
              <c:idx val="1"/>
              <c:layout>
                <c:manualLayout>
                  <c:x val="0.17251935217012157"/>
                  <c:y val="-0.13128549350019691"/>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910-44D8-9FC7-B040A3878DAE}"/>
                </c:ext>
              </c:extLst>
            </c:dLbl>
            <c:dLbl>
              <c:idx val="2"/>
              <c:layout>
                <c:manualLayout>
                  <c:x val="7.5959852098878455E-2"/>
                  <c:y val="0.13755782621524415"/>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C910-44D8-9FC7-B040A3878DAE}"/>
                </c:ext>
              </c:extLst>
            </c:dLbl>
            <c:dLbl>
              <c:idx val="3"/>
              <c:layout>
                <c:manualLayout>
                  <c:x val="2.5415468198598728E-2"/>
                  <c:y val="0.1124057785270579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C910-44D8-9FC7-B040A3878DA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j-ea"/>
                    <a:cs typeface="+mn-cs"/>
                  </a:defRPr>
                </a:pPr>
                <a:endParaRPr lang="zh-CN"/>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Loan</c:v>
                </c:pt>
                <c:pt idx="1">
                  <c:v>Credit Card</c:v>
                </c:pt>
                <c:pt idx="2">
                  <c:v>Big Data</c:v>
                </c:pt>
                <c:pt idx="3">
                  <c:v>Marketing and Others</c:v>
                </c:pt>
              </c:strCache>
            </c:strRef>
          </c:cat>
          <c:val>
            <c:numRef>
              <c:f>Sheet1!$B$2:$B$5</c:f>
              <c:numCache>
                <c:formatCode>_ * #,##0_ ;_ * \-#,##0_ ;_ * "-"??_ ;_ @_ </c:formatCode>
                <c:ptCount val="4"/>
                <c:pt idx="0">
                  <c:v>666307</c:v>
                </c:pt>
                <c:pt idx="1">
                  <c:v>585993</c:v>
                </c:pt>
                <c:pt idx="2">
                  <c:v>134927</c:v>
                </c:pt>
                <c:pt idx="3">
                  <c:v>48500</c:v>
                </c:pt>
              </c:numCache>
            </c:numRef>
          </c:val>
          <c:extLst>
            <c:ext xmlns:c16="http://schemas.microsoft.com/office/drawing/2014/chart" uri="{C3380CC4-5D6E-409C-BE32-E72D297353CC}">
              <c16:uniqueId val="{00000000-C910-44D8-9FC7-B040A3878DA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latin typeface="+mn-lt"/>
          <a:ea typeface="+mj-ea"/>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j-ea"/>
                <a:cs typeface="+mn-cs"/>
              </a:defRPr>
            </a:pPr>
            <a:r>
              <a:rPr lang="en-US" altLang="zh-CN" dirty="0"/>
              <a:t>Year 2021</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j-ea"/>
              <a:cs typeface="+mn-cs"/>
            </a:defRPr>
          </a:pPr>
          <a:endParaRPr lang="zh-CN"/>
        </a:p>
      </c:txPr>
    </c:title>
    <c:autoTitleDeleted val="0"/>
    <c:plotArea>
      <c:layout/>
      <c:pieChart>
        <c:varyColors val="1"/>
        <c:ser>
          <c:idx val="0"/>
          <c:order val="0"/>
          <c:tx>
            <c:strRef>
              <c:f>Sheet1!$B$1</c:f>
              <c:strCache>
                <c:ptCount val="1"/>
                <c:pt idx="0">
                  <c:v>Year 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D6-4CC7-9133-45BBD65E8C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D6-4CC7-9133-45BBD65E8C98}"/>
              </c:ext>
            </c:extLst>
          </c:dPt>
          <c:dPt>
            <c:idx val="2"/>
            <c:bubble3D val="0"/>
            <c:explosion val="1"/>
            <c:spPr>
              <a:solidFill>
                <a:schemeClr val="accent3"/>
              </a:solidFill>
              <a:ln w="19050">
                <a:solidFill>
                  <a:schemeClr val="lt1"/>
                </a:solidFill>
              </a:ln>
              <a:effectLst/>
            </c:spPr>
            <c:extLst>
              <c:ext xmlns:c16="http://schemas.microsoft.com/office/drawing/2014/chart" uri="{C3380CC4-5D6E-409C-BE32-E72D297353CC}">
                <c16:uniqueId val="{00000005-4DD6-4CC7-9133-45BBD65E8C98}"/>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4DD6-4CC7-9133-45BBD65E8C98}"/>
              </c:ext>
            </c:extLst>
          </c:dPt>
          <c:dLbls>
            <c:dLbl>
              <c:idx val="0"/>
              <c:layout>
                <c:manualLayout>
                  <c:x val="-0.13368016369311386"/>
                  <c:y val="0.1701312568972263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DD6-4CC7-9133-45BBD65E8C98}"/>
                </c:ext>
              </c:extLst>
            </c:dLbl>
            <c:dLbl>
              <c:idx val="2"/>
              <c:layout>
                <c:manualLayout>
                  <c:x val="0.17343695226135483"/>
                  <c:y val="7.156672485575130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4DD6-4CC7-9133-45BBD65E8C98}"/>
                </c:ext>
              </c:extLst>
            </c:dLbl>
            <c:dLbl>
              <c:idx val="3"/>
              <c:layout>
                <c:manualLayout>
                  <c:x val="0.1057333093902615"/>
                  <c:y val="0.18016232005180516"/>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4DD6-4CC7-9133-45BBD65E8C9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j-ea"/>
                    <a:cs typeface="+mn-cs"/>
                  </a:defRPr>
                </a:pPr>
                <a:endParaRPr lang="zh-CN"/>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Loan</c:v>
                </c:pt>
                <c:pt idx="1">
                  <c:v>Credit Card</c:v>
                </c:pt>
                <c:pt idx="2">
                  <c:v>Big Data</c:v>
                </c:pt>
                <c:pt idx="3">
                  <c:v>Marketing and Others</c:v>
                </c:pt>
              </c:strCache>
            </c:strRef>
          </c:cat>
          <c:val>
            <c:numRef>
              <c:f>Sheet1!$B$2:$B$5</c:f>
              <c:numCache>
                <c:formatCode>_ * #,##0_ ;_ * \-#,##0_ ;_ * "-"??_ ;_ @_ </c:formatCode>
                <c:ptCount val="4"/>
                <c:pt idx="0">
                  <c:v>167483</c:v>
                </c:pt>
                <c:pt idx="1">
                  <c:v>407759</c:v>
                </c:pt>
                <c:pt idx="2">
                  <c:v>130408</c:v>
                </c:pt>
                <c:pt idx="3">
                  <c:v>99397</c:v>
                </c:pt>
              </c:numCache>
            </c:numRef>
          </c:val>
          <c:extLst>
            <c:ext xmlns:c16="http://schemas.microsoft.com/office/drawing/2014/chart" uri="{C3380CC4-5D6E-409C-BE32-E72D297353CC}">
              <c16:uniqueId val="{00000008-4DD6-4CC7-9133-45BBD65E8C9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latin typeface="+mn-lt"/>
          <a:ea typeface="+mj-ea"/>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j-ea"/>
                <a:cs typeface="+mn-cs"/>
              </a:defRPr>
            </a:pPr>
            <a:r>
              <a:rPr lang="en-US" altLang="zh-CN" dirty="0"/>
              <a:t>Year 2017</a:t>
            </a:r>
          </a:p>
        </c:rich>
      </c:tx>
      <c:layout>
        <c:manualLayout>
          <c:xMode val="edge"/>
          <c:yMode val="edge"/>
          <c:x val="0.39287346561268671"/>
          <c:y val="6.682170705784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j-ea"/>
              <a:cs typeface="+mn-cs"/>
            </a:defRPr>
          </a:pPr>
          <a:endParaRPr lang="zh-CN"/>
        </a:p>
      </c:txPr>
    </c:title>
    <c:autoTitleDeleted val="0"/>
    <c:plotArea>
      <c:layout/>
      <c:pieChart>
        <c:varyColors val="1"/>
        <c:ser>
          <c:idx val="0"/>
          <c:order val="0"/>
          <c:tx>
            <c:strRef>
              <c:f>Sheet1!$B$1</c:f>
              <c:strCache>
                <c:ptCount val="1"/>
                <c:pt idx="0">
                  <c:v>Year 2017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98-42D5-AA71-8B7070228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98-42D5-AA71-8B707022897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598-42D5-AA71-8B707022897C}"/>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F598-42D5-AA71-8B707022897C}"/>
              </c:ext>
            </c:extLst>
          </c:dPt>
          <c:dLbls>
            <c:dLbl>
              <c:idx val="0"/>
              <c:layout>
                <c:manualLayout>
                  <c:x val="-0.16881274053104325"/>
                  <c:y val="-0.232257702972708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598-42D5-AA71-8B707022897C}"/>
                </c:ext>
              </c:extLst>
            </c:dLbl>
            <c:dLbl>
              <c:idx val="1"/>
              <c:layout>
                <c:manualLayout>
                  <c:x val="0.13420972018295327"/>
                  <c:y val="9.768848552942544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F598-42D5-AA71-8B707022897C}"/>
                </c:ext>
              </c:extLst>
            </c:dLbl>
            <c:dLbl>
              <c:idx val="2"/>
              <c:delete val="1"/>
              <c:extLst>
                <c:ext xmlns:c15="http://schemas.microsoft.com/office/drawing/2012/chart" uri="{CE6537A1-D6FC-4f65-9D91-7224C49458BB}"/>
                <c:ext xmlns:c16="http://schemas.microsoft.com/office/drawing/2014/chart" uri="{C3380CC4-5D6E-409C-BE32-E72D297353CC}">
                  <c16:uniqueId val="{00000005-F598-42D5-AA71-8B70702289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j-ea"/>
                    <a:cs typeface="+mn-cs"/>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Loan</c:v>
                </c:pt>
                <c:pt idx="1">
                  <c:v>Credit Card</c:v>
                </c:pt>
                <c:pt idx="2">
                  <c:v>Big Data</c:v>
                </c:pt>
                <c:pt idx="3">
                  <c:v>Marketing and Others</c:v>
                </c:pt>
              </c:strCache>
            </c:strRef>
          </c:cat>
          <c:val>
            <c:numRef>
              <c:f>Sheet1!$B$2:$B$5</c:f>
              <c:numCache>
                <c:formatCode>_ * #,##0_ ;_ * \-#,##0_ ;_ * "-"??_ ;_ @_ </c:formatCode>
                <c:ptCount val="4"/>
                <c:pt idx="0">
                  <c:v>1119456</c:v>
                </c:pt>
                <c:pt idx="1">
                  <c:v>228905</c:v>
                </c:pt>
                <c:pt idx="2">
                  <c:v>0</c:v>
                </c:pt>
                <c:pt idx="3" formatCode="#,##0">
                  <c:v>97412</c:v>
                </c:pt>
              </c:numCache>
            </c:numRef>
          </c:val>
          <c:extLst>
            <c:ext xmlns:c16="http://schemas.microsoft.com/office/drawing/2014/chart" uri="{C3380CC4-5D6E-409C-BE32-E72D297353CC}">
              <c16:uniqueId val="{00000008-F598-42D5-AA71-8B707022897C}"/>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latin typeface="+mn-lt"/>
          <a:ea typeface="+mj-ea"/>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ROI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2H 2020</c:v>
                </c:pt>
                <c:pt idx="1">
                  <c:v>2H 2021</c:v>
                </c:pt>
                <c:pt idx="2">
                  <c:v>12M 2020</c:v>
                </c:pt>
                <c:pt idx="3">
                  <c:v>12M 2021</c:v>
                </c:pt>
              </c:strCache>
            </c:strRef>
          </c:cat>
          <c:val>
            <c:numRef>
              <c:f>Sheet1!$B$2:$B$5</c:f>
              <c:numCache>
                <c:formatCode>0.00_);[Red]\(0.00\)</c:formatCode>
                <c:ptCount val="4"/>
                <c:pt idx="0">
                  <c:v>1.07</c:v>
                </c:pt>
                <c:pt idx="1">
                  <c:v>1.18</c:v>
                </c:pt>
                <c:pt idx="2">
                  <c:v>1.1599999999999999</c:v>
                </c:pt>
                <c:pt idx="3">
                  <c:v>1.2</c:v>
                </c:pt>
              </c:numCache>
            </c:numRef>
          </c:val>
          <c:extLst>
            <c:ext xmlns:c16="http://schemas.microsoft.com/office/drawing/2014/chart" uri="{C3380CC4-5D6E-409C-BE32-E72D297353CC}">
              <c16:uniqueId val="{00000000-8EDA-4D9B-8585-FCFB10D11915}"/>
            </c:ext>
          </c:extLst>
        </c:ser>
        <c:dLbls>
          <c:showLegendKey val="0"/>
          <c:showVal val="0"/>
          <c:showCatName val="0"/>
          <c:showSerName val="0"/>
          <c:showPercent val="0"/>
          <c:showBubbleSize val="0"/>
        </c:dLbls>
        <c:gapWidth val="219"/>
        <c:overlap val="-27"/>
        <c:axId val="1836983200"/>
        <c:axId val="1836988192"/>
      </c:barChart>
      <c:catAx>
        <c:axId val="18369832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836988192"/>
        <c:crosses val="autoZero"/>
        <c:auto val="1"/>
        <c:lblAlgn val="ctr"/>
        <c:lblOffset val="100"/>
        <c:noMultiLvlLbl val="0"/>
      </c:catAx>
      <c:valAx>
        <c:axId val="1836988192"/>
        <c:scaling>
          <c:orientation val="minMax"/>
        </c:scaling>
        <c:delete val="1"/>
        <c:axPos val="l"/>
        <c:numFmt formatCode="0.00_);[Red]\(0.00\)" sourceLinked="1"/>
        <c:majorTickMark val="out"/>
        <c:minorTickMark val="none"/>
        <c:tickLblPos val="nextTo"/>
        <c:crossAx val="1836983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429937450183557E-2"/>
          <c:y val="7.094369081426001E-2"/>
          <c:w val="0.92506993144290006"/>
          <c:h val="0.70980486640877871"/>
        </c:manualLayout>
      </c:layout>
      <c:barChart>
        <c:barDir val="col"/>
        <c:grouping val="stacked"/>
        <c:varyColors val="0"/>
        <c:ser>
          <c:idx val="0"/>
          <c:order val="0"/>
          <c:tx>
            <c:strRef>
              <c:f>zzz_Worksheet!$B$35</c:f>
              <c:strCache>
                <c:ptCount val="1"/>
                <c:pt idx="0">
                  <c:v>Sales and Marketing</c:v>
                </c:pt>
              </c:strCache>
            </c:strRef>
          </c:tx>
          <c:spPr>
            <a:solidFill>
              <a:schemeClr val="accent1"/>
            </a:solidFill>
            <a:ln w="25400">
              <a:noFill/>
            </a:ln>
          </c:spPr>
          <c:invertIfNegative val="0"/>
          <c:dPt>
            <c:idx val="0"/>
            <c:invertIfNegative val="0"/>
            <c:bubble3D val="0"/>
            <c:extLst>
              <c:ext xmlns:c16="http://schemas.microsoft.com/office/drawing/2014/chart" uri="{C3380CC4-5D6E-409C-BE32-E72D297353CC}">
                <c16:uniqueId val="{00000000-B198-7749-A5DB-7CF1D4F45164}"/>
              </c:ext>
            </c:extLst>
          </c:dPt>
          <c:dPt>
            <c:idx val="1"/>
            <c:invertIfNegative val="0"/>
            <c:bubble3D val="0"/>
            <c:extLst>
              <c:ext xmlns:c16="http://schemas.microsoft.com/office/drawing/2014/chart" uri="{C3380CC4-5D6E-409C-BE32-E72D297353CC}">
                <c16:uniqueId val="{00000001-B198-7749-A5DB-7CF1D4F45164}"/>
              </c:ext>
            </c:extLst>
          </c:dPt>
          <c:dPt>
            <c:idx val="2"/>
            <c:invertIfNegative val="0"/>
            <c:bubble3D val="0"/>
            <c:extLst>
              <c:ext xmlns:c16="http://schemas.microsoft.com/office/drawing/2014/chart" uri="{C3380CC4-5D6E-409C-BE32-E72D297353CC}">
                <c16:uniqueId val="{00000002-B198-7749-A5DB-7CF1D4F45164}"/>
              </c:ext>
            </c:extLst>
          </c:dPt>
          <c:dPt>
            <c:idx val="3"/>
            <c:invertIfNegative val="0"/>
            <c:bubble3D val="0"/>
            <c:extLst>
              <c:ext xmlns:c16="http://schemas.microsoft.com/office/drawing/2014/chart" uri="{C3380CC4-5D6E-409C-BE32-E72D297353CC}">
                <c16:uniqueId val="{00000003-B198-7749-A5DB-7CF1D4F45164}"/>
              </c:ext>
            </c:extLst>
          </c:dPt>
          <c:dLbls>
            <c:spPr>
              <a:noFill/>
              <a:ln>
                <a:noFill/>
              </a:ln>
              <a:effectLst/>
            </c:spPr>
            <c:txPr>
              <a:bodyPr wrap="square" lIns="38100" tIns="19050" rIns="38100" bIns="19050" anchor="ctr">
                <a:spAutoFit/>
              </a:bodyPr>
              <a:lstStyle/>
              <a:p>
                <a:pPr>
                  <a:defRPr b="1">
                    <a:solidFill>
                      <a:schemeClr val="bg1"/>
                    </a:solidFill>
                    <a:latin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zzz_Worksheet!$A$36:$A$39</c:f>
              <c:strCache>
                <c:ptCount val="4"/>
                <c:pt idx="0">
                  <c:v>2H 2020</c:v>
                </c:pt>
                <c:pt idx="1">
                  <c:v>2H 2021</c:v>
                </c:pt>
                <c:pt idx="2">
                  <c:v>12M 2020</c:v>
                </c:pt>
                <c:pt idx="3">
                  <c:v>12M 2021</c:v>
                </c:pt>
              </c:strCache>
            </c:strRef>
          </c:cat>
          <c:val>
            <c:numRef>
              <c:f>zzz_Worksheet!$B$36:$B$39</c:f>
              <c:numCache>
                <c:formatCode>0%</c:formatCode>
                <c:ptCount val="4"/>
                <c:pt idx="0">
                  <c:v>0.22</c:v>
                </c:pt>
                <c:pt idx="1">
                  <c:v>0.15</c:v>
                </c:pt>
                <c:pt idx="2">
                  <c:v>0.22</c:v>
                </c:pt>
                <c:pt idx="3">
                  <c:v>0.18</c:v>
                </c:pt>
              </c:numCache>
            </c:numRef>
          </c:val>
          <c:extLst>
            <c:ext xmlns:c16="http://schemas.microsoft.com/office/drawing/2014/chart" uri="{C3380CC4-5D6E-409C-BE32-E72D297353CC}">
              <c16:uniqueId val="{00000004-B198-7749-A5DB-7CF1D4F45164}"/>
            </c:ext>
          </c:extLst>
        </c:ser>
        <c:ser>
          <c:idx val="1"/>
          <c:order val="1"/>
          <c:tx>
            <c:strRef>
              <c:f>zzz_Worksheet!$C$35</c:f>
              <c:strCache>
                <c:ptCount val="1"/>
                <c:pt idx="0">
                  <c:v>Research and Development</c:v>
                </c:pt>
              </c:strCache>
            </c:strRef>
          </c:tx>
          <c:spPr>
            <a:ln>
              <a:noFill/>
            </a:ln>
          </c:spPr>
          <c:invertIfNegative val="0"/>
          <c:dPt>
            <c:idx val="3"/>
            <c:invertIfNegative val="0"/>
            <c:bubble3D val="0"/>
            <c:spPr>
              <a:solidFill>
                <a:schemeClr val="accent2"/>
              </a:solidFill>
              <a:ln>
                <a:noFill/>
              </a:ln>
            </c:spPr>
            <c:extLst>
              <c:ext xmlns:c16="http://schemas.microsoft.com/office/drawing/2014/chart" uri="{C3380CC4-5D6E-409C-BE32-E72D297353CC}">
                <c16:uniqueId val="{00000006-B198-7749-A5DB-7CF1D4F45164}"/>
              </c:ext>
            </c:extLst>
          </c:dPt>
          <c:dLbls>
            <c:spPr>
              <a:noFill/>
              <a:ln>
                <a:noFill/>
              </a:ln>
              <a:effectLst/>
            </c:spPr>
            <c:txPr>
              <a:bodyPr wrap="square" lIns="38100" tIns="19050" rIns="38100" bIns="19050" anchor="ctr">
                <a:spAutoFit/>
              </a:bodyPr>
              <a:lstStyle/>
              <a:p>
                <a:pPr>
                  <a:defRPr b="1">
                    <a:solidFill>
                      <a:schemeClr val="bg1"/>
                    </a:solidFill>
                    <a:latin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zzz_Worksheet!$A$36:$A$39</c:f>
              <c:strCache>
                <c:ptCount val="4"/>
                <c:pt idx="0">
                  <c:v>2H 2020</c:v>
                </c:pt>
                <c:pt idx="1">
                  <c:v>2H 2021</c:v>
                </c:pt>
                <c:pt idx="2">
                  <c:v>12M 2020</c:v>
                </c:pt>
                <c:pt idx="3">
                  <c:v>12M 2021</c:v>
                </c:pt>
              </c:strCache>
            </c:strRef>
          </c:cat>
          <c:val>
            <c:numRef>
              <c:f>zzz_Worksheet!$C$36:$C$39</c:f>
              <c:numCache>
                <c:formatCode>0%</c:formatCode>
                <c:ptCount val="4"/>
                <c:pt idx="0">
                  <c:v>0.28000000000000003</c:v>
                </c:pt>
                <c:pt idx="1">
                  <c:v>0.14000000000000001</c:v>
                </c:pt>
                <c:pt idx="2">
                  <c:v>0.26</c:v>
                </c:pt>
                <c:pt idx="3">
                  <c:v>0.16</c:v>
                </c:pt>
              </c:numCache>
            </c:numRef>
          </c:val>
          <c:extLst>
            <c:ext xmlns:c16="http://schemas.microsoft.com/office/drawing/2014/chart" uri="{C3380CC4-5D6E-409C-BE32-E72D297353CC}">
              <c16:uniqueId val="{00000007-B198-7749-A5DB-7CF1D4F45164}"/>
            </c:ext>
          </c:extLst>
        </c:ser>
        <c:ser>
          <c:idx val="2"/>
          <c:order val="2"/>
          <c:tx>
            <c:strRef>
              <c:f>zzz_Worksheet!$D$35</c:f>
              <c:strCache>
                <c:ptCount val="1"/>
                <c:pt idx="0">
                  <c:v>General and Adminstrative</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b="1">
                    <a:solidFill>
                      <a:schemeClr val="bg1"/>
                    </a:solidFill>
                    <a:latin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zzz_Worksheet!$A$36:$A$39</c:f>
              <c:strCache>
                <c:ptCount val="4"/>
                <c:pt idx="0">
                  <c:v>2H 2020</c:v>
                </c:pt>
                <c:pt idx="1">
                  <c:v>2H 2021</c:v>
                </c:pt>
                <c:pt idx="2">
                  <c:v>12M 2020</c:v>
                </c:pt>
                <c:pt idx="3">
                  <c:v>12M 2021</c:v>
                </c:pt>
              </c:strCache>
            </c:strRef>
          </c:cat>
          <c:val>
            <c:numRef>
              <c:f>zzz_Worksheet!$D$36:$D$39</c:f>
              <c:numCache>
                <c:formatCode>0%</c:formatCode>
                <c:ptCount val="4"/>
                <c:pt idx="0">
                  <c:v>0.26</c:v>
                </c:pt>
                <c:pt idx="1">
                  <c:v>0.16</c:v>
                </c:pt>
                <c:pt idx="2">
                  <c:v>0.23</c:v>
                </c:pt>
                <c:pt idx="3">
                  <c:v>0.17</c:v>
                </c:pt>
              </c:numCache>
            </c:numRef>
          </c:val>
          <c:extLst>
            <c:ext xmlns:c16="http://schemas.microsoft.com/office/drawing/2014/chart" uri="{C3380CC4-5D6E-409C-BE32-E72D297353CC}">
              <c16:uniqueId val="{0000000C-B198-7749-A5DB-7CF1D4F45164}"/>
            </c:ext>
          </c:extLst>
        </c:ser>
        <c:dLbls>
          <c:showLegendKey val="0"/>
          <c:showVal val="0"/>
          <c:showCatName val="0"/>
          <c:showSerName val="0"/>
          <c:showPercent val="0"/>
          <c:showBubbleSize val="0"/>
        </c:dLbls>
        <c:gapWidth val="64"/>
        <c:overlap val="100"/>
        <c:axId val="243493680"/>
        <c:axId val="246665232"/>
      </c:barChart>
      <c:catAx>
        <c:axId val="243493680"/>
        <c:scaling>
          <c:orientation val="minMax"/>
        </c:scaling>
        <c:delete val="0"/>
        <c:axPos val="b"/>
        <c:numFmt formatCode="@" sourceLinked="0"/>
        <c:majorTickMark val="out"/>
        <c:minorTickMark val="none"/>
        <c:tickLblPos val="nextTo"/>
        <c:spPr>
          <a:ln w="3175">
            <a:solidFill>
              <a:srgbClr val="969696"/>
            </a:solidFill>
            <a:prstDash val="solid"/>
          </a:ln>
        </c:spPr>
        <c:txPr>
          <a:bodyPr rot="0" vert="horz"/>
          <a:lstStyle/>
          <a:p>
            <a:pPr>
              <a:defRPr sz="1000">
                <a:solidFill>
                  <a:srgbClr val="000005"/>
                </a:solidFill>
                <a:latin typeface="+mn-lt"/>
              </a:defRPr>
            </a:pPr>
            <a:endParaRPr lang="zh-CN"/>
          </a:p>
        </c:txPr>
        <c:crossAx val="246665232"/>
        <c:crosses val="autoZero"/>
        <c:auto val="0"/>
        <c:lblAlgn val="ctr"/>
        <c:lblOffset val="100"/>
        <c:noMultiLvlLbl val="0"/>
      </c:catAx>
      <c:valAx>
        <c:axId val="246665232"/>
        <c:scaling>
          <c:orientation val="minMax"/>
          <c:max val="1"/>
          <c:min val="0"/>
        </c:scaling>
        <c:delete val="1"/>
        <c:axPos val="l"/>
        <c:numFmt formatCode="#,##0_);\(#,##0\)" sourceLinked="0"/>
        <c:majorTickMark val="out"/>
        <c:minorTickMark val="none"/>
        <c:tickLblPos val="nextTo"/>
        <c:crossAx val="243493680"/>
        <c:crosses val="autoZero"/>
        <c:crossBetween val="between"/>
      </c:valAx>
      <c:spPr>
        <a:noFill/>
        <a:ln w="25400">
          <a:noFill/>
        </a:ln>
      </c:spPr>
    </c:plotArea>
    <c:legend>
      <c:legendPos val="b"/>
      <c:layout>
        <c:manualLayout>
          <c:xMode val="edge"/>
          <c:yMode val="edge"/>
          <c:x val="1.8956153890127482E-2"/>
          <c:y val="0.88538627132538006"/>
          <c:w val="0.95661427393350429"/>
          <c:h val="0.10867184326577692"/>
        </c:manualLayout>
      </c:layout>
      <c:overlay val="0"/>
      <c:txPr>
        <a:bodyPr/>
        <a:lstStyle/>
        <a:p>
          <a:pPr>
            <a:defRPr>
              <a:latin typeface="Arial" panose="020B0604020202020204" pitchFamily="34" charset="0"/>
              <a:cs typeface="Arial" panose="020B0604020202020204" pitchFamily="34" charset="0"/>
            </a:defRPr>
          </a:pPr>
          <a:endParaRPr lang="zh-CN"/>
        </a:p>
      </c:txPr>
    </c:legend>
    <c:plotVisOnly val="1"/>
    <c:dispBlanksAs val="gap"/>
    <c:showDLblsOverMax val="0"/>
  </c:chart>
  <c:spPr>
    <a:noFill/>
    <a:ln w="9525">
      <a:noFill/>
    </a:ln>
  </c:spPr>
  <c:txPr>
    <a:bodyPr/>
    <a:lstStyle/>
    <a:p>
      <a:pPr>
        <a:defRPr sz="1000" b="0" i="0" u="none" strike="noStrike" baseline="0">
          <a:solidFill>
            <a:srgbClr val="000005"/>
          </a:solidFill>
          <a:latin typeface="Microsoft YaHei" panose="020B0503020204020204" pitchFamily="34" charset="-122"/>
          <a:ea typeface="Arial"/>
          <a:cs typeface="Arial"/>
        </a:defRPr>
      </a:pPr>
      <a:endParaRPr lang="zh-CN"/>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3901116285835"/>
          <c:y val="3.9911463249987227E-2"/>
          <c:w val="0.84230257457780466"/>
          <c:h val="0.88121068357793886"/>
        </c:manualLayout>
      </c:layout>
      <c:barChart>
        <c:barDir val="col"/>
        <c:grouping val="clustered"/>
        <c:varyColors val="0"/>
        <c:ser>
          <c:idx val="0"/>
          <c:order val="0"/>
          <c:tx>
            <c:strRef>
              <c:f>Sheet1!$B$1</c:f>
              <c:strCache>
                <c:ptCount val="1"/>
                <c:pt idx="0">
                  <c:v>Adjusted Net Loss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4-FE77-6B4E-9129-C579FADD818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FE77-6B4E-9129-C579FADD818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2H 2020</c:v>
                </c:pt>
                <c:pt idx="1">
                  <c:v>2H 2021</c:v>
                </c:pt>
                <c:pt idx="3">
                  <c:v>12M 2020</c:v>
                </c:pt>
                <c:pt idx="4">
                  <c:v>12M 2021</c:v>
                </c:pt>
              </c:strCache>
            </c:strRef>
          </c:cat>
          <c:val>
            <c:numRef>
              <c:f>Sheet1!$B$2:$B$6</c:f>
              <c:numCache>
                <c:formatCode>0</c:formatCode>
                <c:ptCount val="5"/>
                <c:pt idx="0">
                  <c:v>215.1</c:v>
                </c:pt>
                <c:pt idx="1">
                  <c:v>96.7</c:v>
                </c:pt>
                <c:pt idx="3">
                  <c:v>333.4</c:v>
                </c:pt>
                <c:pt idx="4">
                  <c:v>186.7</c:v>
                </c:pt>
              </c:numCache>
            </c:numRef>
          </c:val>
          <c:extLst>
            <c:ext xmlns:c16="http://schemas.microsoft.com/office/drawing/2014/chart" uri="{C3380CC4-5D6E-409C-BE32-E72D297353CC}">
              <c16:uniqueId val="{00000000-FE77-6B4E-9129-C579FADD818E}"/>
            </c:ext>
          </c:extLst>
        </c:ser>
        <c:dLbls>
          <c:dLblPos val="ctr"/>
          <c:showLegendKey val="0"/>
          <c:showVal val="1"/>
          <c:showCatName val="0"/>
          <c:showSerName val="0"/>
          <c:showPercent val="0"/>
          <c:showBubbleSize val="0"/>
        </c:dLbls>
        <c:gapWidth val="0"/>
        <c:axId val="1049564416"/>
        <c:axId val="1049549408"/>
      </c:barChart>
      <c:lineChart>
        <c:grouping val="standard"/>
        <c:varyColors val="0"/>
        <c:ser>
          <c:idx val="1"/>
          <c:order val="1"/>
          <c:tx>
            <c:strRef>
              <c:f>Sheet1!$C$1</c:f>
              <c:strCache>
                <c:ptCount val="1"/>
                <c:pt idx="0">
                  <c:v>Adjusted Net Loss Margin</c:v>
                </c:pt>
              </c:strCache>
            </c:strRef>
          </c:tx>
          <c:spPr>
            <a:ln w="28575" cap="rnd">
              <a:solidFill>
                <a:schemeClr val="bg2"/>
              </a:solidFill>
              <a:round/>
            </a:ln>
            <a:effectLst/>
          </c:spPr>
          <c:marker>
            <c:symbol val="none"/>
          </c:marker>
          <c:dLbls>
            <c:dLbl>
              <c:idx val="0"/>
              <c:layout>
                <c:manualLayout>
                  <c:x val="-7.0843196482953896E-2"/>
                  <c:y val="3.074043294793490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zh-CN"/>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E77-6B4E-9129-C579FADD818E}"/>
                </c:ext>
              </c:extLst>
            </c:dLbl>
            <c:dLbl>
              <c:idx val="1"/>
              <c:layout>
                <c:manualLayout>
                  <c:x val="-6.5119659111522218E-2"/>
                  <c:y val="-2.732482928705324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E77-6B4E-9129-C579FADD818E}"/>
                </c:ext>
              </c:extLst>
            </c:dLbl>
            <c:dLbl>
              <c:idx val="3"/>
              <c:layout>
                <c:manualLayout>
                  <c:x val="-6.5119659111522329E-2"/>
                  <c:y val="-5.123405491322484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zh-CN"/>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E77-6B4E-9129-C579FADD818E}"/>
                </c:ext>
              </c:extLst>
            </c:dLbl>
            <c:dLbl>
              <c:idx val="4"/>
              <c:layout>
                <c:manualLayout>
                  <c:x val="-5.6534353054374833E-2"/>
                  <c:y val="3.75716402696981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E77-6B4E-9129-C579FADD81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2H 2020</c:v>
                </c:pt>
                <c:pt idx="1">
                  <c:v>2H 2021</c:v>
                </c:pt>
                <c:pt idx="3">
                  <c:v>12M 2020</c:v>
                </c:pt>
                <c:pt idx="4">
                  <c:v>12M 2021</c:v>
                </c:pt>
              </c:strCache>
            </c:strRef>
          </c:cat>
          <c:val>
            <c:numRef>
              <c:f>Sheet1!$C$2:$C$6</c:f>
              <c:numCache>
                <c:formatCode>0.0%</c:formatCode>
                <c:ptCount val="5"/>
                <c:pt idx="0">
                  <c:v>-0.75841448709179249</c:v>
                </c:pt>
                <c:pt idx="1">
                  <c:v>-0.20953321979103015</c:v>
                </c:pt>
                <c:pt idx="3">
                  <c:v>-0.569173145407179</c:v>
                </c:pt>
                <c:pt idx="4">
                  <c:v>-0.23191192563912416</c:v>
                </c:pt>
              </c:numCache>
            </c:numRef>
          </c:val>
          <c:smooth val="0"/>
          <c:extLst>
            <c:ext xmlns:c16="http://schemas.microsoft.com/office/drawing/2014/chart" uri="{C3380CC4-5D6E-409C-BE32-E72D297353CC}">
              <c16:uniqueId val="{00000006-FE77-6B4E-9129-C579FADD818E}"/>
            </c:ext>
          </c:extLst>
        </c:ser>
        <c:dLbls>
          <c:showLegendKey val="0"/>
          <c:showVal val="0"/>
          <c:showCatName val="0"/>
          <c:showSerName val="0"/>
          <c:showPercent val="0"/>
          <c:showBubbleSize val="0"/>
        </c:dLbls>
        <c:marker val="1"/>
        <c:smooth val="0"/>
        <c:axId val="964847088"/>
        <c:axId val="565202560"/>
      </c:lineChart>
      <c:catAx>
        <c:axId val="104956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49549408"/>
        <c:crosses val="autoZero"/>
        <c:auto val="1"/>
        <c:lblAlgn val="ctr"/>
        <c:lblOffset val="100"/>
        <c:noMultiLvlLbl val="0"/>
      </c:catAx>
      <c:valAx>
        <c:axId val="1049549408"/>
        <c:scaling>
          <c:orientation val="minMax"/>
          <c:max val="35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zh-CN"/>
          </a:p>
        </c:txPr>
        <c:crossAx val="1049564416"/>
        <c:crosses val="autoZero"/>
        <c:crossBetween val="between"/>
      </c:valAx>
      <c:valAx>
        <c:axId val="565202560"/>
        <c:scaling>
          <c:orientation val="minMax"/>
          <c:max val="0.60000000000000009"/>
          <c:min val="-2.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zh-CN"/>
          </a:p>
        </c:txPr>
        <c:crossAx val="964847088"/>
        <c:crosses val="max"/>
        <c:crossBetween val="between"/>
      </c:valAx>
      <c:catAx>
        <c:axId val="964847088"/>
        <c:scaling>
          <c:orientation val="minMax"/>
        </c:scaling>
        <c:delete val="1"/>
        <c:axPos val="b"/>
        <c:numFmt formatCode="General" sourceLinked="1"/>
        <c:majorTickMark val="out"/>
        <c:minorTickMark val="none"/>
        <c:tickLblPos val="nextTo"/>
        <c:crossAx val="565202560"/>
        <c:crosses val="autoZero"/>
        <c:auto val="1"/>
        <c:lblAlgn val="ctr"/>
        <c:lblOffset val="100"/>
        <c:noMultiLvlLbl val="0"/>
      </c:catAx>
      <c:spPr>
        <a:noFill/>
        <a:ln>
          <a:noFill/>
        </a:ln>
        <a:effectLst/>
      </c:spPr>
    </c:plotArea>
    <c:legend>
      <c:legendPos val="t"/>
      <c:legendEntry>
        <c:idx val="0"/>
        <c:delete val="1"/>
      </c:legendEntry>
      <c:layout>
        <c:manualLayout>
          <c:xMode val="edge"/>
          <c:yMode val="edge"/>
          <c:x val="0"/>
          <c:y val="6.4896469556751463E-2"/>
          <c:w val="0.35773483121761496"/>
          <c:h val="4.693658003942736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59164903005413E-2"/>
          <c:y val="5.2019210053484435E-2"/>
          <c:w val="0.85386165649992207"/>
          <c:h val="0.85542233252385047"/>
        </c:manualLayout>
      </c:layout>
      <c:barChart>
        <c:barDir val="col"/>
        <c:grouping val="clustered"/>
        <c:varyColors val="0"/>
        <c:ser>
          <c:idx val="0"/>
          <c:order val="0"/>
          <c:tx>
            <c:strRef>
              <c:f>Sheet1!$B$1</c:f>
              <c:strCache>
                <c:ptCount val="1"/>
                <c:pt idx="0">
                  <c:v>Net Loss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4-1862-2B4C-B43B-30D00CE56C7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1862-2B4C-B43B-30D00CE56C7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2H 2020</c:v>
                </c:pt>
                <c:pt idx="1">
                  <c:v>2H 2021</c:v>
                </c:pt>
                <c:pt idx="3">
                  <c:v>12M 2020</c:v>
                </c:pt>
                <c:pt idx="4">
                  <c:v>12M 2021</c:v>
                </c:pt>
              </c:strCache>
            </c:strRef>
          </c:cat>
          <c:val>
            <c:numRef>
              <c:f>Sheet1!$B$2:$B$6</c:f>
              <c:numCache>
                <c:formatCode>0</c:formatCode>
                <c:ptCount val="5"/>
                <c:pt idx="0">
                  <c:v>186.9</c:v>
                </c:pt>
                <c:pt idx="1">
                  <c:v>108.3</c:v>
                </c:pt>
                <c:pt idx="3">
                  <c:v>312.10000000000002</c:v>
                </c:pt>
                <c:pt idx="4">
                  <c:v>204.1</c:v>
                </c:pt>
              </c:numCache>
            </c:numRef>
          </c:val>
          <c:extLst>
            <c:ext xmlns:c16="http://schemas.microsoft.com/office/drawing/2014/chart" uri="{C3380CC4-5D6E-409C-BE32-E72D297353CC}">
              <c16:uniqueId val="{00000000-1862-2B4C-B43B-30D00CE56C79}"/>
            </c:ext>
          </c:extLst>
        </c:ser>
        <c:dLbls>
          <c:dLblPos val="ctr"/>
          <c:showLegendKey val="0"/>
          <c:showVal val="1"/>
          <c:showCatName val="0"/>
          <c:showSerName val="0"/>
          <c:showPercent val="0"/>
          <c:showBubbleSize val="0"/>
        </c:dLbls>
        <c:gapWidth val="0"/>
        <c:axId val="1625702096"/>
        <c:axId val="1625834448"/>
      </c:barChart>
      <c:lineChart>
        <c:grouping val="standard"/>
        <c:varyColors val="0"/>
        <c:ser>
          <c:idx val="1"/>
          <c:order val="1"/>
          <c:tx>
            <c:strRef>
              <c:f>Sheet1!$C$1</c:f>
              <c:strCache>
                <c:ptCount val="1"/>
                <c:pt idx="0">
                  <c:v>Net Loss Margin</c:v>
                </c:pt>
              </c:strCache>
            </c:strRef>
          </c:tx>
          <c:spPr>
            <a:ln w="28575" cap="rnd">
              <a:solidFill>
                <a:schemeClr val="bg2"/>
              </a:solidFill>
              <a:round/>
            </a:ln>
            <a:effectLst/>
          </c:spPr>
          <c:marker>
            <c:symbol val="none"/>
          </c:marker>
          <c:dLbls>
            <c:dLbl>
              <c:idx val="0"/>
              <c:layout>
                <c:manualLayout>
                  <c:x val="-7.0699080055779726E-2"/>
                  <c:y val="1.992331875427482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862-2B4C-B43B-30D00CE56C79}"/>
                </c:ext>
              </c:extLst>
            </c:dLbl>
            <c:dLbl>
              <c:idx val="1"/>
              <c:layout>
                <c:manualLayout>
                  <c:x val="-6.4619415385189838E-2"/>
                  <c:y val="-1.99233187542749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862-2B4C-B43B-30D00CE56C79}"/>
                </c:ext>
              </c:extLst>
            </c:dLbl>
            <c:dLbl>
              <c:idx val="3"/>
              <c:layout>
                <c:manualLayout>
                  <c:x val="-8.8938074067549389E-2"/>
                  <c:y val="3.320553125712481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zh-CN"/>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862-2B4C-B43B-30D00CE56C79}"/>
                </c:ext>
              </c:extLst>
            </c:dLbl>
            <c:dLbl>
              <c:idx val="4"/>
              <c:layout>
                <c:manualLayout>
                  <c:x val="-6.4619415385189838E-2"/>
                  <c:y val="-3.984663750854976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862-2B4C-B43B-30D00CE56C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2H 2020</c:v>
                </c:pt>
                <c:pt idx="1">
                  <c:v>2H 2021</c:v>
                </c:pt>
                <c:pt idx="3">
                  <c:v>12M 2020</c:v>
                </c:pt>
                <c:pt idx="4">
                  <c:v>12M 2021</c:v>
                </c:pt>
              </c:strCache>
            </c:strRef>
          </c:cat>
          <c:val>
            <c:numRef>
              <c:f>Sheet1!$C$2:$C$6</c:f>
              <c:numCache>
                <c:formatCode>0.0%</c:formatCode>
                <c:ptCount val="5"/>
                <c:pt idx="0">
                  <c:v>-0.65900000000000003</c:v>
                </c:pt>
                <c:pt idx="1">
                  <c:v>-0.23499999999999999</c:v>
                </c:pt>
                <c:pt idx="3">
                  <c:v>-0.53300000000000003</c:v>
                </c:pt>
                <c:pt idx="4">
                  <c:v>-0.254</c:v>
                </c:pt>
              </c:numCache>
            </c:numRef>
          </c:val>
          <c:smooth val="0"/>
          <c:extLst>
            <c:ext xmlns:c16="http://schemas.microsoft.com/office/drawing/2014/chart" uri="{C3380CC4-5D6E-409C-BE32-E72D297353CC}">
              <c16:uniqueId val="{00000001-1862-2B4C-B43B-30D00CE56C79}"/>
            </c:ext>
          </c:extLst>
        </c:ser>
        <c:dLbls>
          <c:dLblPos val="ctr"/>
          <c:showLegendKey val="0"/>
          <c:showVal val="1"/>
          <c:showCatName val="0"/>
          <c:showSerName val="0"/>
          <c:showPercent val="0"/>
          <c:showBubbleSize val="0"/>
        </c:dLbls>
        <c:marker val="1"/>
        <c:smooth val="0"/>
        <c:axId val="987882736"/>
        <c:axId val="987880288"/>
      </c:lineChart>
      <c:catAx>
        <c:axId val="162570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25834448"/>
        <c:crosses val="autoZero"/>
        <c:auto val="1"/>
        <c:lblAlgn val="ctr"/>
        <c:lblOffset val="100"/>
        <c:noMultiLvlLbl val="0"/>
      </c:catAx>
      <c:valAx>
        <c:axId val="16258344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zh-CN"/>
          </a:p>
        </c:txPr>
        <c:crossAx val="1625702096"/>
        <c:crosses val="autoZero"/>
        <c:crossBetween val="between"/>
      </c:valAx>
      <c:valAx>
        <c:axId val="987880288"/>
        <c:scaling>
          <c:orientation val="minMax"/>
          <c:max val="0.60000000000000009"/>
          <c:min val="-2.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zh-CN"/>
          </a:p>
        </c:txPr>
        <c:crossAx val="987882736"/>
        <c:crosses val="max"/>
        <c:crossBetween val="between"/>
      </c:valAx>
      <c:catAx>
        <c:axId val="987882736"/>
        <c:scaling>
          <c:orientation val="minMax"/>
        </c:scaling>
        <c:delete val="1"/>
        <c:axPos val="b"/>
        <c:numFmt formatCode="General" sourceLinked="1"/>
        <c:majorTickMark val="out"/>
        <c:minorTickMark val="none"/>
        <c:tickLblPos val="nextTo"/>
        <c:crossAx val="987880288"/>
        <c:crosses val="autoZero"/>
        <c:auto val="1"/>
        <c:lblAlgn val="ctr"/>
        <c:lblOffset val="100"/>
        <c:noMultiLvlLbl val="0"/>
      </c:catAx>
      <c:spPr>
        <a:noFill/>
        <a:ln>
          <a:noFill/>
        </a:ln>
        <a:effectLst/>
      </c:spPr>
    </c:plotArea>
    <c:legend>
      <c:legendPos val="b"/>
      <c:legendEntry>
        <c:idx val="0"/>
        <c:delete val="1"/>
      </c:legendEntry>
      <c:layout>
        <c:manualLayout>
          <c:xMode val="edge"/>
          <c:yMode val="edge"/>
          <c:x val="1.3992084946798147E-2"/>
          <c:y val="6.3459415182044843E-2"/>
          <c:w val="0.27349515134774677"/>
          <c:h val="4.6264001792017305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0.12846</cdr:x>
      <cdr:y>0.39657</cdr:y>
    </cdr:from>
    <cdr:to>
      <cdr:x>0.17978</cdr:x>
      <cdr:y>0.47813</cdr:y>
    </cdr:to>
    <cdr:sp macro="" textlink="">
      <cdr:nvSpPr>
        <cdr:cNvPr id="2" name="文本框 1">
          <a:extLst xmlns:a="http://schemas.openxmlformats.org/drawingml/2006/main">
            <a:ext uri="{FF2B5EF4-FFF2-40B4-BE49-F238E27FC236}">
              <a16:creationId xmlns:a16="http://schemas.microsoft.com/office/drawing/2014/main" id="{7324B02B-5141-B746-A3A9-6B31361C8F93}"/>
            </a:ext>
          </a:extLst>
        </cdr:cNvPr>
        <cdr:cNvSpPr txBox="1"/>
      </cdr:nvSpPr>
      <cdr:spPr>
        <a:xfrm xmlns:a="http://schemas.openxmlformats.org/drawingml/2006/main">
          <a:off x="1111075" y="1396744"/>
          <a:ext cx="443884" cy="287258"/>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l" defTabSz="685982"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dirty="0">
            <a:ln>
              <a:noFill/>
            </a:ln>
            <a:solidFill>
              <a:srgbClr val="000000"/>
            </a:solidFill>
            <a:effectLst/>
            <a:uFillTx/>
            <a:latin typeface="华文细黑"/>
            <a:ea typeface="华文细黑"/>
            <a:cs typeface="华文细黑"/>
            <a:sym typeface="华文细黑"/>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6" y="4"/>
            <a:ext cx="2949099" cy="496968"/>
          </a:xfrm>
          <a:prstGeom prst="rect">
            <a:avLst/>
          </a:prstGeom>
        </p:spPr>
        <p:txBody>
          <a:bodyPr vert="horz" lIns="93223" tIns="46610" rIns="93223" bIns="46610" rtlCol="0"/>
          <a:lstStyle>
            <a:lvl1pPr algn="l">
              <a:defRPr sz="1300"/>
            </a:lvl1pPr>
          </a:lstStyle>
          <a:p>
            <a:endParaRPr kumimoji="1" lang="zh-CN" altLang="en-US"/>
          </a:p>
        </p:txBody>
      </p:sp>
      <p:sp>
        <p:nvSpPr>
          <p:cNvPr id="3" name="日期占位符 2"/>
          <p:cNvSpPr>
            <a:spLocks noGrp="1"/>
          </p:cNvSpPr>
          <p:nvPr>
            <p:ph type="dt" sz="quarter" idx="1"/>
          </p:nvPr>
        </p:nvSpPr>
        <p:spPr>
          <a:xfrm>
            <a:off x="3854943" y="4"/>
            <a:ext cx="2949099" cy="496968"/>
          </a:xfrm>
          <a:prstGeom prst="rect">
            <a:avLst/>
          </a:prstGeom>
        </p:spPr>
        <p:txBody>
          <a:bodyPr vert="horz" lIns="93223" tIns="46610" rIns="93223" bIns="46610" rtlCol="0"/>
          <a:lstStyle>
            <a:lvl1pPr algn="r">
              <a:defRPr sz="1300"/>
            </a:lvl1pPr>
          </a:lstStyle>
          <a:p>
            <a:fld id="{799911DC-39AF-0042-BE21-2F07F541FC7D}" type="datetimeFigureOut">
              <a:rPr kumimoji="1" lang="zh-CN" altLang="en-US" smtClean="0"/>
              <a:t>2022/4/12</a:t>
            </a:fld>
            <a:endParaRPr kumimoji="1" lang="zh-CN" altLang="en-US"/>
          </a:p>
        </p:txBody>
      </p:sp>
      <p:sp>
        <p:nvSpPr>
          <p:cNvPr id="4" name="页脚占位符 3"/>
          <p:cNvSpPr>
            <a:spLocks noGrp="1"/>
          </p:cNvSpPr>
          <p:nvPr>
            <p:ph type="ftr" sz="quarter" idx="2"/>
          </p:nvPr>
        </p:nvSpPr>
        <p:spPr>
          <a:xfrm>
            <a:off x="6" y="9440652"/>
            <a:ext cx="2949099" cy="496968"/>
          </a:xfrm>
          <a:prstGeom prst="rect">
            <a:avLst/>
          </a:prstGeom>
        </p:spPr>
        <p:txBody>
          <a:bodyPr vert="horz" lIns="93223" tIns="46610" rIns="93223" bIns="46610" rtlCol="0" anchor="b"/>
          <a:lstStyle>
            <a:lvl1pPr algn="l">
              <a:defRPr sz="1300"/>
            </a:lvl1pPr>
          </a:lstStyle>
          <a:p>
            <a:endParaRPr kumimoji="1" lang="zh-CN" altLang="en-US"/>
          </a:p>
        </p:txBody>
      </p:sp>
      <p:sp>
        <p:nvSpPr>
          <p:cNvPr id="5" name="幻灯片编号占位符 4"/>
          <p:cNvSpPr>
            <a:spLocks noGrp="1"/>
          </p:cNvSpPr>
          <p:nvPr>
            <p:ph type="sldNum" sz="quarter" idx="3"/>
          </p:nvPr>
        </p:nvSpPr>
        <p:spPr>
          <a:xfrm>
            <a:off x="3854943" y="9440652"/>
            <a:ext cx="2949099" cy="496968"/>
          </a:xfrm>
          <a:prstGeom prst="rect">
            <a:avLst/>
          </a:prstGeom>
        </p:spPr>
        <p:txBody>
          <a:bodyPr vert="horz" lIns="93223" tIns="46610" rIns="93223" bIns="46610" rtlCol="0" anchor="b"/>
          <a:lstStyle>
            <a:lvl1pPr algn="r">
              <a:defRPr sz="1300"/>
            </a:lvl1pPr>
          </a:lstStyle>
          <a:p>
            <a:fld id="{2D803977-CBAF-AC4A-BCDD-AA78C0C673DD}" type="slidenum">
              <a:rPr kumimoji="1" lang="zh-CN" altLang="en-US" smtClean="0"/>
              <a:t>‹#›</a:t>
            </a:fld>
            <a:endParaRPr kumimoji="1" lang="zh-CN" altLang="en-US"/>
          </a:p>
        </p:txBody>
      </p:sp>
    </p:spTree>
    <p:extLst>
      <p:ext uri="{BB962C8B-B14F-4D97-AF65-F5344CB8AC3E}">
        <p14:creationId xmlns:p14="http://schemas.microsoft.com/office/powerpoint/2010/main" val="3374718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93663" y="747713"/>
            <a:ext cx="6618287" cy="3724275"/>
          </a:xfrm>
          <a:prstGeom prst="rect">
            <a:avLst/>
          </a:prstGeom>
        </p:spPr>
        <p:txBody>
          <a:bodyPr lIns="93223" tIns="46610" rIns="93223" bIns="46610"/>
          <a:lstStyle/>
          <a:p>
            <a:endParaRPr/>
          </a:p>
        </p:txBody>
      </p:sp>
      <p:sp>
        <p:nvSpPr>
          <p:cNvPr id="241" name="Shape 241"/>
          <p:cNvSpPr>
            <a:spLocks noGrp="1"/>
          </p:cNvSpPr>
          <p:nvPr>
            <p:ph type="body" sz="quarter" idx="1"/>
          </p:nvPr>
        </p:nvSpPr>
        <p:spPr>
          <a:xfrm>
            <a:off x="907421" y="4721187"/>
            <a:ext cx="4990782" cy="4472702"/>
          </a:xfrm>
          <a:prstGeom prst="rect">
            <a:avLst/>
          </a:prstGeom>
        </p:spPr>
        <p:txBody>
          <a:bodyPr lIns="93223" tIns="46610" rIns="93223" bIns="46610"/>
          <a:lstStyle/>
          <a:p>
            <a:endParaRPr/>
          </a:p>
        </p:txBody>
      </p:sp>
    </p:spTree>
    <p:extLst>
      <p:ext uri="{BB962C8B-B14F-4D97-AF65-F5344CB8AC3E}">
        <p14:creationId xmlns:p14="http://schemas.microsoft.com/office/powerpoint/2010/main" val="3804451616"/>
      </p:ext>
    </p:extLst>
  </p:cSld>
  <p:clrMap bg1="lt1" tx1="dk1" bg2="lt2" tx2="dk2" accent1="accent1" accent2="accent2" accent3="accent3" accent4="accent4" accent5="accent5" accent6="accent6" hlink="hlink" folHlink="folHlink"/>
  <p:hf hdr="0" ftr="0" dt="0"/>
  <p:notesStyle>
    <a:lvl1pPr defTabSz="171496" latinLnBrk="0">
      <a:defRPr sz="800">
        <a:latin typeface="+mj-lt"/>
        <a:ea typeface="+mj-ea"/>
        <a:cs typeface="+mj-cs"/>
        <a:sym typeface="Lucida Grande"/>
      </a:defRPr>
    </a:lvl1pPr>
    <a:lvl2pPr indent="228600" defTabSz="171496" latinLnBrk="0">
      <a:defRPr sz="800">
        <a:latin typeface="+mj-lt"/>
        <a:ea typeface="+mj-ea"/>
        <a:cs typeface="+mj-cs"/>
        <a:sym typeface="Lucida Grande"/>
      </a:defRPr>
    </a:lvl2pPr>
    <a:lvl3pPr indent="457200" defTabSz="171496" latinLnBrk="0">
      <a:defRPr sz="800">
        <a:latin typeface="+mj-lt"/>
        <a:ea typeface="+mj-ea"/>
        <a:cs typeface="+mj-cs"/>
        <a:sym typeface="Lucida Grande"/>
      </a:defRPr>
    </a:lvl3pPr>
    <a:lvl4pPr indent="685800" defTabSz="171496" latinLnBrk="0">
      <a:defRPr sz="800">
        <a:latin typeface="+mj-lt"/>
        <a:ea typeface="+mj-ea"/>
        <a:cs typeface="+mj-cs"/>
        <a:sym typeface="Lucida Grande"/>
      </a:defRPr>
    </a:lvl4pPr>
    <a:lvl5pPr indent="914400" defTabSz="171496" latinLnBrk="0">
      <a:defRPr sz="800">
        <a:latin typeface="+mj-lt"/>
        <a:ea typeface="+mj-ea"/>
        <a:cs typeface="+mj-cs"/>
        <a:sym typeface="Lucida Grande"/>
      </a:defRPr>
    </a:lvl5pPr>
    <a:lvl6pPr indent="1143000" defTabSz="171496" latinLnBrk="0">
      <a:defRPr sz="800">
        <a:latin typeface="+mj-lt"/>
        <a:ea typeface="+mj-ea"/>
        <a:cs typeface="+mj-cs"/>
        <a:sym typeface="Lucida Grande"/>
      </a:defRPr>
    </a:lvl6pPr>
    <a:lvl7pPr indent="1371600" defTabSz="171496" latinLnBrk="0">
      <a:defRPr sz="800">
        <a:latin typeface="+mj-lt"/>
        <a:ea typeface="+mj-ea"/>
        <a:cs typeface="+mj-cs"/>
        <a:sym typeface="Lucida Grande"/>
      </a:defRPr>
    </a:lvl7pPr>
    <a:lvl8pPr indent="1600200" defTabSz="171496" latinLnBrk="0">
      <a:defRPr sz="800">
        <a:latin typeface="+mj-lt"/>
        <a:ea typeface="+mj-ea"/>
        <a:cs typeface="+mj-cs"/>
        <a:sym typeface="Lucida Grande"/>
      </a:defRPr>
    </a:lvl8pPr>
    <a:lvl9pPr indent="1828800" defTabSz="171496" latinLnBrk="0">
      <a:defRPr sz="800">
        <a:latin typeface="+mj-lt"/>
        <a:ea typeface="+mj-ea"/>
        <a:cs typeface="+mj-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CN" altLang="en-US">
                <a:latin typeface="Arial" panose="020B0604020202020204" pitchFamily="34" charset="0"/>
                <a:cs typeface="Arial" panose="020B0604020202020204" pitchFamily="34" charset="0"/>
              </a:rPr>
              <a:t>日期待定</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05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4637" cy="37274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800" b="0" i="0" u="none" strike="noStrike" baseline="0">
              <a:latin typeface="Arial" panose="020B0604020202020204" pitchFamily="34" charset="0"/>
              <a:ea typeface="+mj-ea"/>
              <a:cs typeface="Arial" panose="020B0604020202020204" pitchFamily="34" charset="0"/>
              <a:sym typeface="Lucida Grande"/>
            </a:endParaRPr>
          </a:p>
        </p:txBody>
      </p:sp>
    </p:spTree>
    <p:extLst>
      <p:ext uri="{BB962C8B-B14F-4D97-AF65-F5344CB8AC3E}">
        <p14:creationId xmlns:p14="http://schemas.microsoft.com/office/powerpoint/2010/main" val="417804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800">
                <a:latin typeface="Arial" panose="020B0604020202020204" pitchFamily="34" charset="0"/>
                <a:cs typeface="Arial" panose="020B0604020202020204" pitchFamily="34" charset="0"/>
              </a:rPr>
              <a:t>Please note the important disclaimer as shown</a:t>
            </a:r>
          </a:p>
        </p:txBody>
      </p:sp>
    </p:spTree>
    <p:extLst>
      <p:ext uri="{BB962C8B-B14F-4D97-AF65-F5344CB8AC3E}">
        <p14:creationId xmlns:p14="http://schemas.microsoft.com/office/powerpoint/2010/main" val="3676846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0"/>
              </a:spcBef>
              <a:spcAft>
                <a:spcPts val="0"/>
              </a:spcAft>
              <a:buFont typeface="Arial"/>
              <a:buChar char="•"/>
              <a:tabLst>
                <a:tab pos="457200" algn="l"/>
              </a:tabLst>
            </a:pPr>
            <a:endParaRPr lang="en-US" sz="800">
              <a:effectLst/>
              <a:latin typeface="Arial"/>
              <a:ea typeface="+mj-ea"/>
              <a:cs typeface="Arial"/>
            </a:endParaRPr>
          </a:p>
        </p:txBody>
      </p:sp>
    </p:spTree>
    <p:extLst>
      <p:ext uri="{BB962C8B-B14F-4D97-AF65-F5344CB8AC3E}">
        <p14:creationId xmlns:p14="http://schemas.microsoft.com/office/powerpoint/2010/main" val="71283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数字</a:t>
            </a:r>
            <a:r>
              <a:rPr lang="en-US" altLang="zh-CN" dirty="0"/>
              <a:t>to be</a:t>
            </a:r>
            <a:r>
              <a:rPr lang="zh-CN" altLang="en-US" baseline="0" dirty="0"/>
              <a:t> </a:t>
            </a:r>
            <a:r>
              <a:rPr lang="en-US" altLang="zh-CN" baseline="0" dirty="0"/>
              <a:t>updated</a:t>
            </a:r>
            <a:endParaRPr lang="en-US" altLang="zh-CN" dirty="0"/>
          </a:p>
        </p:txBody>
      </p:sp>
    </p:spTree>
    <p:extLst>
      <p:ext uri="{BB962C8B-B14F-4D97-AF65-F5344CB8AC3E}">
        <p14:creationId xmlns:p14="http://schemas.microsoft.com/office/powerpoint/2010/main" val="327846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0"/>
              </a:spcBef>
              <a:spcAft>
                <a:spcPts val="0"/>
              </a:spcAft>
              <a:buFont typeface="Arial"/>
              <a:buChar char="•"/>
              <a:tabLst>
                <a:tab pos="457200" algn="l"/>
              </a:tabLst>
            </a:pPr>
            <a:r>
              <a:rPr lang="en-US" altLang="zh-CN" dirty="0"/>
              <a:t>Improvement of operating efficiency</a:t>
            </a:r>
          </a:p>
          <a:p>
            <a:pPr marL="342900" marR="0" lvl="0" indent="-342900">
              <a:spcBef>
                <a:spcPts val="1000"/>
              </a:spcBef>
              <a:spcAft>
                <a:spcPts val="0"/>
              </a:spcAft>
              <a:buFont typeface="Arial"/>
              <a:buChar char="•"/>
              <a:tabLst>
                <a:tab pos="457200" algn="l"/>
              </a:tabLst>
            </a:pPr>
            <a:r>
              <a:rPr lang="en-US" sz="800" dirty="0">
                <a:effectLst/>
                <a:latin typeface="Arial"/>
                <a:ea typeface="+mj-ea"/>
                <a:cs typeface="Arial"/>
              </a:rPr>
              <a:t>ROI </a:t>
            </a:r>
            <a:r>
              <a:rPr lang="zh-CN" altLang="en-US" sz="800" dirty="0">
                <a:effectLst/>
                <a:latin typeface="Arial"/>
                <a:ea typeface="+mj-ea"/>
                <a:cs typeface="Arial"/>
              </a:rPr>
              <a:t>计算</a:t>
            </a:r>
            <a:endParaRPr lang="en-US" sz="800" dirty="0">
              <a:effectLst/>
              <a:latin typeface="Arial"/>
              <a:ea typeface="+mj-ea"/>
              <a:cs typeface="Arial"/>
            </a:endParaRPr>
          </a:p>
        </p:txBody>
      </p:sp>
    </p:spTree>
    <p:extLst>
      <p:ext uri="{BB962C8B-B14F-4D97-AF65-F5344CB8AC3E}">
        <p14:creationId xmlns:p14="http://schemas.microsoft.com/office/powerpoint/2010/main" val="280239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0"/>
              </a:spcBef>
              <a:spcAft>
                <a:spcPts val="0"/>
              </a:spcAft>
              <a:buFont typeface="Arial"/>
              <a:buChar char="•"/>
              <a:tabLst>
                <a:tab pos="457200" algn="l"/>
              </a:tabLst>
            </a:pPr>
            <a:endParaRPr lang="en-US" sz="800" dirty="0">
              <a:effectLst/>
              <a:latin typeface="Arial"/>
              <a:ea typeface="+mj-ea"/>
              <a:cs typeface="Arial"/>
            </a:endParaRPr>
          </a:p>
        </p:txBody>
      </p:sp>
    </p:spTree>
    <p:extLst>
      <p:ext uri="{BB962C8B-B14F-4D97-AF65-F5344CB8AC3E}">
        <p14:creationId xmlns:p14="http://schemas.microsoft.com/office/powerpoint/2010/main" val="2927396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4637" cy="3727450"/>
          </a:xfrm>
        </p:spPr>
      </p:sp>
      <p:sp>
        <p:nvSpPr>
          <p:cNvPr id="3" name="Notes Placeholder 2"/>
          <p:cNvSpPr>
            <a:spLocks noGrp="1"/>
          </p:cNvSpPr>
          <p:nvPr>
            <p:ph type="body" idx="1"/>
          </p:nvPr>
        </p:nvSpPr>
        <p:spPr/>
        <p:txBody>
          <a:bodyPr lIns="94979" tIns="47489" rIns="94979" bIns="47489"/>
          <a:lstStyle/>
          <a:p>
            <a:pPr marL="342900" marR="0" lvl="0" indent="-342900">
              <a:spcBef>
                <a:spcPts val="1000"/>
              </a:spcBef>
              <a:spcAft>
                <a:spcPts val="0"/>
              </a:spcAft>
              <a:buFont typeface="Arial"/>
              <a:buChar char="•"/>
              <a:tabLst>
                <a:tab pos="457200" algn="l"/>
              </a:tabLst>
            </a:pPr>
            <a:r>
              <a:rPr lang="zh-CN" altLang="en-US" sz="800" dirty="0">
                <a:effectLst/>
                <a:latin typeface="Arial"/>
                <a:ea typeface="+mj-ea"/>
                <a:cs typeface="Arial"/>
              </a:rPr>
              <a:t>调换顺序</a:t>
            </a:r>
            <a:endParaRPr lang="en-US" sz="800" dirty="0">
              <a:effectLst/>
              <a:latin typeface="Arial"/>
              <a:ea typeface="+mj-ea"/>
              <a:cs typeface="Arial"/>
            </a:endParaRPr>
          </a:p>
        </p:txBody>
      </p:sp>
    </p:spTree>
    <p:extLst>
      <p:ext uri="{BB962C8B-B14F-4D97-AF65-F5344CB8AC3E}">
        <p14:creationId xmlns:p14="http://schemas.microsoft.com/office/powerpoint/2010/main" val="324022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182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4637" cy="37274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800" b="0" i="0" u="none" strike="noStrike" baseline="0" dirty="0">
              <a:latin typeface="Arial" panose="020B0604020202020204" pitchFamily="34" charset="0"/>
              <a:ea typeface="+mj-ea"/>
              <a:cs typeface="Arial" panose="020B0604020202020204" pitchFamily="34" charset="0"/>
              <a:sym typeface="Lucida Grande"/>
            </a:endParaRPr>
          </a:p>
        </p:txBody>
      </p:sp>
    </p:spTree>
    <p:extLst>
      <p:ext uri="{BB962C8B-B14F-4D97-AF65-F5344CB8AC3E}">
        <p14:creationId xmlns:p14="http://schemas.microsoft.com/office/powerpoint/2010/main" val="75806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封面">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152" r="2061"/>
          <a:stretch/>
        </p:blipFill>
        <p:spPr bwMode="auto">
          <a:xfrm>
            <a:off x="6978475" y="19050"/>
            <a:ext cx="1847537"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线连接符 3"/>
          <p:cNvCxnSpPr/>
          <p:nvPr userDrawn="1"/>
        </p:nvCxnSpPr>
        <p:spPr>
          <a:xfrm>
            <a:off x="339867" y="520513"/>
            <a:ext cx="6868901" cy="0"/>
          </a:xfrm>
          <a:prstGeom prst="line">
            <a:avLst/>
          </a:prstGeom>
          <a:noFill/>
          <a:ln w="25400" cap="flat">
            <a:solidFill>
              <a:srgbClr val="3281FF"/>
            </a:solidFill>
            <a:prstDash val="solid"/>
            <a:round/>
          </a:ln>
          <a:effectLst/>
          <a:sp3d/>
        </p:spPr>
        <p:style>
          <a:lnRef idx="0">
            <a:scrgbClr r="0" g="0" b="0"/>
          </a:lnRef>
          <a:fillRef idx="0">
            <a:scrgbClr r="0" g="0" b="0"/>
          </a:fillRef>
          <a:effectRef idx="0">
            <a:scrgbClr r="0" g="0" b="0"/>
          </a:effectRef>
          <a:fontRef idx="none"/>
        </p:style>
      </p:cxnSp>
      <p:cxnSp>
        <p:nvCxnSpPr>
          <p:cNvPr id="6" name="直线连接符 5"/>
          <p:cNvCxnSpPr/>
          <p:nvPr userDrawn="1"/>
        </p:nvCxnSpPr>
        <p:spPr>
          <a:xfrm>
            <a:off x="7199824" y="520513"/>
            <a:ext cx="1583067" cy="0"/>
          </a:xfrm>
          <a:prstGeom prst="line">
            <a:avLst/>
          </a:prstGeom>
          <a:noFill/>
          <a:ln w="25400" cap="flat">
            <a:solidFill>
              <a:srgbClr val="F5B61D"/>
            </a:solidFill>
            <a:prstDash val="solid"/>
            <a:round/>
          </a:ln>
          <a:effectLst/>
          <a:sp3d/>
        </p:spPr>
        <p:style>
          <a:lnRef idx="0">
            <a:scrgbClr r="0" g="0" b="0"/>
          </a:lnRef>
          <a:fillRef idx="0">
            <a:scrgbClr r="0" g="0" b="0"/>
          </a:fillRef>
          <a:effectRef idx="0">
            <a:scrgbClr r="0" g="0" b="0"/>
          </a:effectRef>
          <a:fontRef idx="none"/>
        </p:style>
      </p:cxnSp>
      <p:sp>
        <p:nvSpPr>
          <p:cNvPr id="9" name="TextBox 8"/>
          <p:cNvSpPr txBox="1"/>
          <p:nvPr userDrawn="1"/>
        </p:nvSpPr>
        <p:spPr>
          <a:xfrm>
            <a:off x="7246448" y="4812313"/>
            <a:ext cx="1524001" cy="123111"/>
          </a:xfrm>
          <a:prstGeom prst="rect">
            <a:avLst/>
          </a:prstGeom>
          <a:noFill/>
        </p:spPr>
        <p:txBody>
          <a:bodyPr wrap="square" lIns="0" tIns="0" rIns="0" bIns="0" rtlCol="0">
            <a:spAutoFit/>
          </a:bodyPr>
          <a:lstStyle/>
          <a:p>
            <a:pPr algn="r"/>
            <a:fld id="{3F96E720-DFF6-4F66-82A9-1D954C345FA4}" type="slidenum">
              <a:rPr lang="en-US" sz="800" smtClean="0">
                <a:solidFill>
                  <a:srgbClr val="888888"/>
                </a:solidFill>
              </a:rPr>
              <a:pPr algn="r"/>
              <a:t>‹#›</a:t>
            </a:fld>
            <a:endParaRPr lang="en-US" sz="800">
              <a:solidFill>
                <a:srgbClr val="888888"/>
              </a:solidFill>
            </a:endParaRPr>
          </a:p>
        </p:txBody>
      </p:sp>
      <p:pic>
        <p:nvPicPr>
          <p:cNvPr id="7" name="图片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07884" y="2079899"/>
            <a:ext cx="2436116" cy="3063601"/>
          </a:xfrm>
          <a:prstGeom prst="rect">
            <a:avLst/>
          </a:prstGeom>
        </p:spPr>
      </p:pic>
      <p:sp>
        <p:nvSpPr>
          <p:cNvPr id="8" name="TextBox 7"/>
          <p:cNvSpPr txBox="1"/>
          <p:nvPr userDrawn="1"/>
        </p:nvSpPr>
        <p:spPr>
          <a:xfrm>
            <a:off x="8334376" y="4915100"/>
            <a:ext cx="758010" cy="205837"/>
          </a:xfrm>
          <a:prstGeom prst="rect">
            <a:avLst/>
          </a:prstGeom>
          <a:ln w="12700">
            <a:miter lim="400000"/>
          </a:ln>
        </p:spPr>
        <p:txBody>
          <a:bodyPr wrap="square" lIns="25723" tIns="25723" rIns="25723" bIns="25723"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a:defRPr sz="800">
                <a:solidFill>
                  <a:srgbClr val="888888"/>
                </a:solidFill>
                <a:latin typeface="Arial" panose="020B0604020202020204" pitchFamily="34" charset="0"/>
                <a:cs typeface="Arial" panose="020B0604020202020204" pitchFamily="34" charset="0"/>
              </a:defRPr>
            </a:lvl1pPr>
          </a:lstStyle>
          <a:p>
            <a:pPr lvl="0"/>
            <a:fld id="{3F96E720-DFF6-4F66-82A9-1D954C345FA4}" type="slidenum">
              <a:rPr lang="en-US" sz="1000" b="1" smtClean="0"/>
              <a:pPr lvl="0"/>
              <a:t>‹#›</a:t>
            </a:fld>
            <a:endParaRPr lang="en-US" sz="1000" b="1"/>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hape 2"/>
          <p:cNvSpPr/>
          <p:nvPr/>
        </p:nvSpPr>
        <p:spPr>
          <a:xfrm>
            <a:off x="-2172295" y="-1630552"/>
            <a:ext cx="195206" cy="1"/>
          </a:xfrm>
          <a:prstGeom prst="line">
            <a:avLst/>
          </a:prstGeom>
          <a:ln w="25400" cap="rnd">
            <a:solidFill>
              <a:srgbClr val="BFBFBF"/>
            </a:solidFill>
            <a:miter/>
          </a:ln>
        </p:spPr>
        <p:txBody>
          <a:bodyPr lIns="45718" tIns="45718" rIns="45718" bIns="45718"/>
          <a:lstStyle/>
          <a:p>
            <a:endParaRPr/>
          </a:p>
        </p:txBody>
      </p:sp>
      <p:sp>
        <p:nvSpPr>
          <p:cNvPr id="4" name="GS Doctop Placeholder" hidden="1"/>
          <p:cNvSpPr txBox="1"/>
          <p:nvPr/>
        </p:nvSpPr>
        <p:spPr>
          <a:xfrm>
            <a:off x="546100" y="60543"/>
            <a:ext cx="56515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685982"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rgbClr val="000000"/>
                </a:solidFill>
                <a:effectLst/>
                <a:uFillTx/>
                <a:latin typeface="Arial"/>
                <a:ea typeface="华文细黑"/>
                <a:cs typeface="华文细黑"/>
                <a:sym typeface="华文细黑"/>
              </a:rPr>
              <a:t>IBDROOT\PROJECTS\IBD-HK\CHEQUER2017\598578_1\Presentation\15. 20171212 3Q Earnings Release\2017.12.12 3Q Earnings Release_GS_v1.pptx</a:t>
            </a:r>
          </a:p>
        </p:txBody>
      </p:sp>
      <p:pic>
        <p:nvPicPr>
          <p:cNvPr id="5"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Lst>
  <p:transition spd="med"/>
  <p:hf hdr="0" ftr="0" dt="0"/>
  <p:txStyles>
    <p:titleStyle>
      <a:lvl1pPr marL="0" marR="0" indent="0" algn="ctr" defTabSz="685982" rtl="0" latinLnBrk="0">
        <a:lnSpc>
          <a:spcPct val="100000"/>
        </a:lnSpc>
        <a:spcBef>
          <a:spcPts val="0"/>
        </a:spcBef>
        <a:spcAft>
          <a:spcPts val="0"/>
        </a:spcAft>
        <a:buClrTx/>
        <a:buSzTx/>
        <a:buFontTx/>
        <a:buNone/>
        <a:tabLst/>
        <a:defRPr sz="4400" b="0" i="0" u="none" strike="noStrike" cap="none" spc="0" baseline="0">
          <a:ln>
            <a:noFill/>
          </a:ln>
          <a:solidFill>
            <a:srgbClr val="E15616"/>
          </a:solidFill>
          <a:uFillTx/>
          <a:latin typeface="Calibri"/>
          <a:ea typeface="Calibri"/>
          <a:cs typeface="Calibri"/>
          <a:sym typeface="Calibri"/>
        </a:defRPr>
      </a:lvl1pPr>
      <a:lvl2pPr marL="0" marR="0" indent="0" algn="ctr" defTabSz="685982" rtl="0" latinLnBrk="0">
        <a:lnSpc>
          <a:spcPct val="100000"/>
        </a:lnSpc>
        <a:spcBef>
          <a:spcPts val="0"/>
        </a:spcBef>
        <a:spcAft>
          <a:spcPts val="0"/>
        </a:spcAft>
        <a:buClrTx/>
        <a:buSzTx/>
        <a:buFontTx/>
        <a:buNone/>
        <a:tabLst/>
        <a:defRPr sz="4400" b="0" i="0" u="none" strike="noStrike" cap="none" spc="0" baseline="0">
          <a:ln>
            <a:noFill/>
          </a:ln>
          <a:solidFill>
            <a:srgbClr val="E15616"/>
          </a:solidFill>
          <a:uFillTx/>
          <a:latin typeface="Calibri"/>
          <a:ea typeface="Calibri"/>
          <a:cs typeface="Calibri"/>
          <a:sym typeface="Calibri"/>
        </a:defRPr>
      </a:lvl2pPr>
      <a:lvl3pPr marL="0" marR="0" indent="0" algn="ctr" defTabSz="685982" rtl="0" latinLnBrk="0">
        <a:lnSpc>
          <a:spcPct val="100000"/>
        </a:lnSpc>
        <a:spcBef>
          <a:spcPts val="0"/>
        </a:spcBef>
        <a:spcAft>
          <a:spcPts val="0"/>
        </a:spcAft>
        <a:buClrTx/>
        <a:buSzTx/>
        <a:buFontTx/>
        <a:buNone/>
        <a:tabLst/>
        <a:defRPr sz="4400" b="0" i="0" u="none" strike="noStrike" cap="none" spc="0" baseline="0">
          <a:ln>
            <a:noFill/>
          </a:ln>
          <a:solidFill>
            <a:srgbClr val="E15616"/>
          </a:solidFill>
          <a:uFillTx/>
          <a:latin typeface="Calibri"/>
          <a:ea typeface="Calibri"/>
          <a:cs typeface="Calibri"/>
          <a:sym typeface="Calibri"/>
        </a:defRPr>
      </a:lvl3pPr>
      <a:lvl4pPr marL="0" marR="0" indent="0" algn="ctr" defTabSz="685982" rtl="0" latinLnBrk="0">
        <a:lnSpc>
          <a:spcPct val="100000"/>
        </a:lnSpc>
        <a:spcBef>
          <a:spcPts val="0"/>
        </a:spcBef>
        <a:spcAft>
          <a:spcPts val="0"/>
        </a:spcAft>
        <a:buClrTx/>
        <a:buSzTx/>
        <a:buFontTx/>
        <a:buNone/>
        <a:tabLst/>
        <a:defRPr sz="4400" b="0" i="0" u="none" strike="noStrike" cap="none" spc="0" baseline="0">
          <a:ln>
            <a:noFill/>
          </a:ln>
          <a:solidFill>
            <a:srgbClr val="E15616"/>
          </a:solidFill>
          <a:uFillTx/>
          <a:latin typeface="Calibri"/>
          <a:ea typeface="Calibri"/>
          <a:cs typeface="Calibri"/>
          <a:sym typeface="Calibri"/>
        </a:defRPr>
      </a:lvl4pPr>
      <a:lvl5pPr marL="0" marR="0" indent="0" algn="ctr" defTabSz="685982" rtl="0" latinLnBrk="0">
        <a:lnSpc>
          <a:spcPct val="100000"/>
        </a:lnSpc>
        <a:spcBef>
          <a:spcPts val="0"/>
        </a:spcBef>
        <a:spcAft>
          <a:spcPts val="0"/>
        </a:spcAft>
        <a:buClrTx/>
        <a:buSzTx/>
        <a:buFontTx/>
        <a:buNone/>
        <a:tabLst/>
        <a:defRPr sz="4400" b="0" i="0" u="none" strike="noStrike" cap="none" spc="0" baseline="0">
          <a:ln>
            <a:noFill/>
          </a:ln>
          <a:solidFill>
            <a:srgbClr val="E15616"/>
          </a:solidFill>
          <a:uFillTx/>
          <a:latin typeface="Calibri"/>
          <a:ea typeface="Calibri"/>
          <a:cs typeface="Calibri"/>
          <a:sym typeface="Calibri"/>
        </a:defRPr>
      </a:lvl5pPr>
      <a:lvl6pPr marL="0" marR="0" indent="0" algn="ctr" defTabSz="685982" rtl="0" latinLnBrk="0">
        <a:lnSpc>
          <a:spcPct val="100000"/>
        </a:lnSpc>
        <a:spcBef>
          <a:spcPts val="0"/>
        </a:spcBef>
        <a:spcAft>
          <a:spcPts val="0"/>
        </a:spcAft>
        <a:buClrTx/>
        <a:buSzTx/>
        <a:buFontTx/>
        <a:buNone/>
        <a:tabLst/>
        <a:defRPr sz="4400" b="0" i="0" u="none" strike="noStrike" cap="none" spc="0" baseline="0">
          <a:ln>
            <a:noFill/>
          </a:ln>
          <a:solidFill>
            <a:srgbClr val="E15616"/>
          </a:solidFill>
          <a:uFillTx/>
          <a:latin typeface="Calibri"/>
          <a:ea typeface="Calibri"/>
          <a:cs typeface="Calibri"/>
          <a:sym typeface="Calibri"/>
        </a:defRPr>
      </a:lvl6pPr>
      <a:lvl7pPr marL="0" marR="0" indent="0" algn="ctr" defTabSz="685982" rtl="0" latinLnBrk="0">
        <a:lnSpc>
          <a:spcPct val="100000"/>
        </a:lnSpc>
        <a:spcBef>
          <a:spcPts val="0"/>
        </a:spcBef>
        <a:spcAft>
          <a:spcPts val="0"/>
        </a:spcAft>
        <a:buClrTx/>
        <a:buSzTx/>
        <a:buFontTx/>
        <a:buNone/>
        <a:tabLst/>
        <a:defRPr sz="4400" b="0" i="0" u="none" strike="noStrike" cap="none" spc="0" baseline="0">
          <a:ln>
            <a:noFill/>
          </a:ln>
          <a:solidFill>
            <a:srgbClr val="E15616"/>
          </a:solidFill>
          <a:uFillTx/>
          <a:latin typeface="Calibri"/>
          <a:ea typeface="Calibri"/>
          <a:cs typeface="Calibri"/>
          <a:sym typeface="Calibri"/>
        </a:defRPr>
      </a:lvl7pPr>
      <a:lvl8pPr marL="0" marR="0" indent="0" algn="ctr" defTabSz="685982" rtl="0" latinLnBrk="0">
        <a:lnSpc>
          <a:spcPct val="100000"/>
        </a:lnSpc>
        <a:spcBef>
          <a:spcPts val="0"/>
        </a:spcBef>
        <a:spcAft>
          <a:spcPts val="0"/>
        </a:spcAft>
        <a:buClrTx/>
        <a:buSzTx/>
        <a:buFontTx/>
        <a:buNone/>
        <a:tabLst/>
        <a:defRPr sz="4400" b="0" i="0" u="none" strike="noStrike" cap="none" spc="0" baseline="0">
          <a:ln>
            <a:noFill/>
          </a:ln>
          <a:solidFill>
            <a:srgbClr val="E15616"/>
          </a:solidFill>
          <a:uFillTx/>
          <a:latin typeface="Calibri"/>
          <a:ea typeface="Calibri"/>
          <a:cs typeface="Calibri"/>
          <a:sym typeface="Calibri"/>
        </a:defRPr>
      </a:lvl8pPr>
      <a:lvl9pPr marL="0" marR="0" indent="0" algn="ctr" defTabSz="685982" rtl="0" latinLnBrk="0">
        <a:lnSpc>
          <a:spcPct val="100000"/>
        </a:lnSpc>
        <a:spcBef>
          <a:spcPts val="0"/>
        </a:spcBef>
        <a:spcAft>
          <a:spcPts val="0"/>
        </a:spcAft>
        <a:buClrTx/>
        <a:buSzTx/>
        <a:buFontTx/>
        <a:buNone/>
        <a:tabLst/>
        <a:defRPr sz="4400" b="0" i="0" u="none" strike="noStrike" cap="none" spc="0" baseline="0">
          <a:ln>
            <a:noFill/>
          </a:ln>
          <a:solidFill>
            <a:srgbClr val="E15616"/>
          </a:solidFill>
          <a:uFillTx/>
          <a:latin typeface="Calibri"/>
          <a:ea typeface="Calibri"/>
          <a:cs typeface="Calibri"/>
          <a:sym typeface="Calibri"/>
        </a:defRPr>
      </a:lvl9pPr>
    </p:titleStyle>
    <p:bodyStyle>
      <a:lvl1pPr marL="342906" marR="0" indent="-342906" algn="l" defTabSz="685982"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E15616"/>
          </a:solidFill>
          <a:uFillTx/>
          <a:latin typeface="Calibri"/>
          <a:ea typeface="Calibri"/>
          <a:cs typeface="Calibri"/>
          <a:sym typeface="Calibri"/>
        </a:defRPr>
      </a:lvl1pPr>
      <a:lvl2pPr marL="552973" marR="0" indent="-324370" algn="l" defTabSz="685982"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E15616"/>
          </a:solidFill>
          <a:uFillTx/>
          <a:latin typeface="Calibri"/>
          <a:ea typeface="Calibri"/>
          <a:cs typeface="Calibri"/>
          <a:sym typeface="Calibri"/>
        </a:defRPr>
      </a:lvl2pPr>
      <a:lvl3pPr marL="766929" marR="0" indent="-309720" algn="l" defTabSz="685982"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E15616"/>
          </a:solidFill>
          <a:uFillTx/>
          <a:latin typeface="Calibri"/>
          <a:ea typeface="Calibri"/>
          <a:cs typeface="Calibri"/>
          <a:sym typeface="Calibri"/>
        </a:defRPr>
      </a:lvl3pPr>
      <a:lvl4pPr marL="1055094" marR="0" indent="-369282" algn="l" defTabSz="685982"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E15616"/>
          </a:solidFill>
          <a:uFillTx/>
          <a:latin typeface="Calibri"/>
          <a:ea typeface="Calibri"/>
          <a:cs typeface="Calibri"/>
          <a:sym typeface="Calibri"/>
        </a:defRPr>
      </a:lvl4pPr>
      <a:lvl5pPr marL="1283698" marR="0" indent="-369282" algn="l" defTabSz="685982"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E15616"/>
          </a:solidFill>
          <a:uFillTx/>
          <a:latin typeface="Calibri"/>
          <a:ea typeface="Calibri"/>
          <a:cs typeface="Calibri"/>
          <a:sym typeface="Calibri"/>
        </a:defRPr>
      </a:lvl5pPr>
      <a:lvl6pPr marL="1512301" marR="0" indent="-369282" algn="l" defTabSz="685982"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E15616"/>
          </a:solidFill>
          <a:uFillTx/>
          <a:latin typeface="Calibri"/>
          <a:ea typeface="Calibri"/>
          <a:cs typeface="Calibri"/>
          <a:sym typeface="Calibri"/>
        </a:defRPr>
      </a:lvl6pPr>
      <a:lvl7pPr marL="1740904" marR="0" indent="-369282" algn="l" defTabSz="685982"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E15616"/>
          </a:solidFill>
          <a:uFillTx/>
          <a:latin typeface="Calibri"/>
          <a:ea typeface="Calibri"/>
          <a:cs typeface="Calibri"/>
          <a:sym typeface="Calibri"/>
        </a:defRPr>
      </a:lvl7pPr>
      <a:lvl8pPr marL="1969510" marR="0" indent="-369282" algn="l" defTabSz="685982"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E15616"/>
          </a:solidFill>
          <a:uFillTx/>
          <a:latin typeface="Calibri"/>
          <a:ea typeface="Calibri"/>
          <a:cs typeface="Calibri"/>
          <a:sym typeface="Calibri"/>
        </a:defRPr>
      </a:lvl8pPr>
      <a:lvl9pPr marL="2198114" marR="0" indent="-369283" algn="l" defTabSz="685982"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E15616"/>
          </a:solidFill>
          <a:uFillTx/>
          <a:latin typeface="Calibri"/>
          <a:ea typeface="Calibri"/>
          <a:cs typeface="Calibri"/>
          <a:sym typeface="Calibri"/>
        </a:defRPr>
      </a:lvl9pPr>
    </p:bodyStyle>
    <p:otherStyle>
      <a:lvl1pPr marL="0" marR="0" indent="0" algn="r" defTabSz="68598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华文细黑"/>
        </a:defRPr>
      </a:lvl1pPr>
      <a:lvl2pPr marL="0" marR="0" indent="0" algn="r" defTabSz="68598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华文细黑"/>
        </a:defRPr>
      </a:lvl2pPr>
      <a:lvl3pPr marL="0" marR="0" indent="0" algn="r" defTabSz="68598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华文细黑"/>
        </a:defRPr>
      </a:lvl3pPr>
      <a:lvl4pPr marL="0" marR="0" indent="0" algn="r" defTabSz="68598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华文细黑"/>
        </a:defRPr>
      </a:lvl4pPr>
      <a:lvl5pPr marL="0" marR="0" indent="0" algn="r" defTabSz="68598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华文细黑"/>
        </a:defRPr>
      </a:lvl5pPr>
      <a:lvl6pPr marL="0" marR="0" indent="0" algn="r" defTabSz="68598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华文细黑"/>
        </a:defRPr>
      </a:lvl6pPr>
      <a:lvl7pPr marL="0" marR="0" indent="0" algn="r" defTabSz="68598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华文细黑"/>
        </a:defRPr>
      </a:lvl7pPr>
      <a:lvl8pPr marL="0" marR="0" indent="0" algn="r" defTabSz="68598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华文细黑"/>
        </a:defRPr>
      </a:lvl8pPr>
      <a:lvl9pPr marL="0" marR="0" indent="0" algn="r" defTabSz="685982"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华文细黑"/>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46"/>
          <p:cNvSpPr/>
          <p:nvPr/>
        </p:nvSpPr>
        <p:spPr bwMode="gray">
          <a:xfrm>
            <a:off x="790321" y="1168294"/>
            <a:ext cx="7361020" cy="9848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gn="ctr">
              <a:lnSpc>
                <a:spcPct val="100000"/>
              </a:lnSpc>
              <a:defRPr sz="1800">
                <a:solidFill>
                  <a:srgbClr val="000000"/>
                </a:solidFill>
              </a:defRPr>
            </a:pPr>
            <a:r>
              <a:rPr lang="en-US" sz="3200" b="1" dirty="0">
                <a:solidFill>
                  <a:schemeClr val="bg1"/>
                </a:solidFill>
                <a:latin typeface="+mj-lt"/>
                <a:cs typeface="Helvetica" panose="020B0604020202020204" pitchFamily="34" charset="0"/>
              </a:rPr>
              <a:t>Second Half and Full Year 2021 Earnings Results </a:t>
            </a:r>
          </a:p>
        </p:txBody>
      </p:sp>
      <p:sp>
        <p:nvSpPr>
          <p:cNvPr id="4" name="Shape 1546"/>
          <p:cNvSpPr/>
          <p:nvPr/>
        </p:nvSpPr>
        <p:spPr bwMode="gray">
          <a:xfrm>
            <a:off x="777689" y="2373893"/>
            <a:ext cx="7361020" cy="2462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gn="ctr">
              <a:lnSpc>
                <a:spcPct val="100000"/>
              </a:lnSpc>
              <a:defRPr sz="1800">
                <a:solidFill>
                  <a:srgbClr val="000000"/>
                </a:solidFill>
              </a:defRPr>
            </a:pPr>
            <a:r>
              <a:rPr lang="en-US" altLang="zh-CN" sz="1600">
                <a:solidFill>
                  <a:schemeClr val="bg1"/>
                </a:solidFill>
                <a:latin typeface="+mj-lt"/>
                <a:cs typeface="Helvetica" panose="020B0604020202020204" pitchFamily="34" charset="0"/>
              </a:rPr>
              <a:t>April 12, 2022</a:t>
            </a:r>
            <a:endParaRPr lang="en-US" sz="1600">
              <a:solidFill>
                <a:schemeClr val="bg1"/>
              </a:solidFill>
              <a:latin typeface="+mj-lt"/>
              <a:cs typeface="Helvetica" panose="020B0604020202020204" pitchFamily="34" charset="0"/>
            </a:endParaRPr>
          </a:p>
        </p:txBody>
      </p:sp>
      <p:cxnSp>
        <p:nvCxnSpPr>
          <p:cNvPr id="6" name="直接连接符 5"/>
          <p:cNvCxnSpPr/>
          <p:nvPr/>
        </p:nvCxnSpPr>
        <p:spPr bwMode="gray">
          <a:xfrm>
            <a:off x="967344" y="2178686"/>
            <a:ext cx="7006975" cy="0"/>
          </a:xfrm>
          <a:prstGeom prst="line">
            <a:avLst/>
          </a:prstGeom>
          <a:noFill/>
          <a:ln w="9525" cap="flat" cmpd="sng">
            <a:solidFill>
              <a:srgbClr val="FFFFFF"/>
            </a:solidFill>
            <a:prstDash val="solid"/>
            <a:round/>
          </a:ln>
          <a:effectLst/>
          <a:sp3d/>
        </p:spPr>
        <p:style>
          <a:lnRef idx="0">
            <a:scrgbClr r="0" g="0" b="0"/>
          </a:lnRef>
          <a:fillRef idx="0">
            <a:scrgbClr r="0" g="0" b="0"/>
          </a:fillRef>
          <a:effectRef idx="0">
            <a:scrgbClr r="0" g="0" b="0"/>
          </a:effectRef>
          <a:fontRef idx="none"/>
        </p:style>
      </p:cxn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67314" y="528330"/>
            <a:ext cx="2304824" cy="38670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545"/>
          <p:cNvSpPr/>
          <p:nvPr userDrawn="1"/>
        </p:nvSpPr>
        <p:spPr bwMode="gray">
          <a:xfrm>
            <a:off x="339220" y="78068"/>
            <a:ext cx="4105553" cy="2462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endParaRPr lang="en-US" altLang="zh-CN" sz="1600">
              <a:solidFill>
                <a:schemeClr val="tx1">
                  <a:lumMod val="65000"/>
                  <a:lumOff val="35000"/>
                </a:schemeClr>
              </a:solidFill>
              <a:latin typeface="Arial" panose="020B0604020202020204" pitchFamily="34" charset="0"/>
              <a:ea typeface="微软雅黑" pitchFamily="34" charset="-122"/>
              <a:cs typeface="Arial" panose="020B0604020202020204" pitchFamily="34" charset="0"/>
            </a:endParaRPr>
          </a:p>
        </p:txBody>
      </p:sp>
      <p:sp>
        <p:nvSpPr>
          <p:cNvPr id="11" name="Shape 1546"/>
          <p:cNvSpPr/>
          <p:nvPr userDrawn="1"/>
        </p:nvSpPr>
        <p:spPr bwMode="gray">
          <a:xfrm>
            <a:off x="339220" y="355034"/>
            <a:ext cx="3426392"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endParaRPr sz="100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Rectangle 21"/>
          <p:cNvSpPr/>
          <p:nvPr/>
        </p:nvSpPr>
        <p:spPr bwMode="gray">
          <a:xfrm>
            <a:off x="0" y="2105025"/>
            <a:ext cx="9144000" cy="1493838"/>
          </a:xfrm>
          <a:prstGeom prst="rect">
            <a:avLst/>
          </a:prstGeom>
          <a:solidFill>
            <a:schemeClr val="accent1"/>
          </a:solidFill>
          <a:ln w="317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1" hangingPunct="1">
              <a:lnSpc>
                <a:spcPct val="150000"/>
              </a:lnSpc>
              <a:spcBef>
                <a:spcPts val="0"/>
              </a:spcBef>
              <a:spcAft>
                <a:spcPts val="0"/>
              </a:spcAft>
            </a:pPr>
            <a:endParaRPr lang="en-US" sz="3500" b="1">
              <a:solidFill>
                <a:prstClr val="white"/>
              </a:solidFill>
              <a:latin typeface="Arial" panose="020B0604020202020204" pitchFamily="34" charset="0"/>
              <a:cs typeface="Arial" panose="020B0604020202020204" pitchFamily="34" charset="0"/>
            </a:endParaRPr>
          </a:p>
        </p:txBody>
      </p:sp>
      <p:sp>
        <p:nvSpPr>
          <p:cNvPr id="23" name="Rectangle 22"/>
          <p:cNvSpPr/>
          <p:nvPr/>
        </p:nvSpPr>
        <p:spPr bwMode="gray">
          <a:xfrm>
            <a:off x="333214" y="2436446"/>
            <a:ext cx="8477572" cy="830997"/>
          </a:xfrm>
          <a:prstGeom prst="rect">
            <a:avLst/>
          </a:prstGeom>
        </p:spPr>
        <p:txBody>
          <a:bodyPr wrap="square">
            <a:spAutoFit/>
          </a:bodyPr>
          <a:lstStyle/>
          <a:p>
            <a:pPr algn="ctr" hangingPunct="1">
              <a:lnSpc>
                <a:spcPct val="150000"/>
              </a:lnSpc>
              <a:buClr>
                <a:srgbClr val="375AAB"/>
              </a:buClr>
              <a:defRPr/>
            </a:pPr>
            <a:r>
              <a:rPr lang="en-US" altLang="zh-CN" sz="3200" b="1">
                <a:solidFill>
                  <a:schemeClr val="bg1"/>
                </a:solidFill>
                <a:latin typeface="Arial" panose="020B0604020202020204" pitchFamily="34" charset="0"/>
                <a:ea typeface="Arial Unicode MS" pitchFamily="34" charset="-122"/>
                <a:cs typeface="Arial" panose="020B0604020202020204" pitchFamily="34" charset="0"/>
              </a:rPr>
              <a:t>Appendix</a:t>
            </a:r>
          </a:p>
        </p:txBody>
      </p:sp>
    </p:spTree>
    <p:extLst>
      <p:ext uri="{BB962C8B-B14F-4D97-AF65-F5344CB8AC3E}">
        <p14:creationId xmlns:p14="http://schemas.microsoft.com/office/powerpoint/2010/main" val="31765799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45"/>
          <p:cNvSpPr/>
          <p:nvPr/>
        </p:nvSpPr>
        <p:spPr>
          <a:xfrm>
            <a:off x="347473" y="214686"/>
            <a:ext cx="6101036" cy="2308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r>
              <a:rPr lang="en-US" altLang="zh-CN" sz="150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Consolidated Balance Sheet Data</a:t>
            </a:r>
          </a:p>
        </p:txBody>
      </p:sp>
      <p:sp>
        <p:nvSpPr>
          <p:cNvPr id="28" name="Shape 1546"/>
          <p:cNvSpPr/>
          <p:nvPr/>
        </p:nvSpPr>
        <p:spPr>
          <a:xfrm>
            <a:off x="347472" y="355034"/>
            <a:ext cx="3426392"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endParaRPr sz="100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543367552"/>
              </p:ext>
            </p:extLst>
          </p:nvPr>
        </p:nvGraphicFramePr>
        <p:xfrm>
          <a:off x="347472" y="508922"/>
          <a:ext cx="8445501" cy="4549968"/>
        </p:xfrm>
        <a:graphic>
          <a:graphicData uri="http://schemas.openxmlformats.org/drawingml/2006/table">
            <a:tbl>
              <a:tblPr firstRow="1" bandRow="1">
                <a:noFill/>
                <a:tableStyleId>{2D5ABB26-0587-4C30-8999-92F81FD0307C}</a:tableStyleId>
              </a:tblPr>
              <a:tblGrid>
                <a:gridCol w="3979719">
                  <a:extLst>
                    <a:ext uri="{9D8B030D-6E8A-4147-A177-3AD203B41FA5}">
                      <a16:colId xmlns:a16="http://schemas.microsoft.com/office/drawing/2014/main" val="20000"/>
                    </a:ext>
                  </a:extLst>
                </a:gridCol>
                <a:gridCol w="1488594">
                  <a:extLst>
                    <a:ext uri="{9D8B030D-6E8A-4147-A177-3AD203B41FA5}">
                      <a16:colId xmlns:a16="http://schemas.microsoft.com/office/drawing/2014/main" val="20001"/>
                    </a:ext>
                  </a:extLst>
                </a:gridCol>
                <a:gridCol w="1488594">
                  <a:extLst>
                    <a:ext uri="{9D8B030D-6E8A-4147-A177-3AD203B41FA5}">
                      <a16:colId xmlns:a16="http://schemas.microsoft.com/office/drawing/2014/main" val="20002"/>
                    </a:ext>
                  </a:extLst>
                </a:gridCol>
                <a:gridCol w="1488594">
                  <a:extLst>
                    <a:ext uri="{9D8B030D-6E8A-4147-A177-3AD203B41FA5}">
                      <a16:colId xmlns:a16="http://schemas.microsoft.com/office/drawing/2014/main" val="20003"/>
                    </a:ext>
                  </a:extLst>
                </a:gridCol>
              </a:tblGrid>
              <a:tr h="251152">
                <a:tc>
                  <a:txBody>
                    <a:bodyPr/>
                    <a:lstStyle/>
                    <a:p>
                      <a:pPr marL="0" algn="l" defTabSz="914400" rtl="0" eaLnBrk="0" fontAlgn="base" latinLnBrk="0" hangingPunct="0">
                        <a:spcBef>
                          <a:spcPts val="526"/>
                        </a:spcBef>
                        <a:spcAft>
                          <a:spcPct val="0"/>
                        </a:spcAft>
                        <a:buClr>
                          <a:srgbClr val="686868"/>
                        </a:buClr>
                        <a:buSzPct val="90000"/>
                      </a:pPr>
                      <a:r>
                        <a:rPr lang="en-US" sz="700" b="1" kern="1200" dirty="0">
                          <a:solidFill>
                            <a:srgbClr val="4981F7"/>
                          </a:solidFill>
                          <a:latin typeface="+mn-lt"/>
                          <a:ea typeface="Microsoft YaHei" pitchFamily="34" charset="-122"/>
                          <a:cs typeface="Arial" panose="020B0604020202020204" pitchFamily="34" charset="0"/>
                        </a:rPr>
                        <a:t>(in Millions)</a:t>
                      </a:r>
                    </a:p>
                  </a:txBody>
                  <a:tcPr marL="9525" marR="9525" marT="9525" marB="27432" anchor="b">
                    <a:lnR>
                      <a:noFill/>
                    </a:lnR>
                    <a:lnT w="9525"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ts val="526"/>
                        </a:spcBef>
                        <a:spcAft>
                          <a:spcPct val="0"/>
                        </a:spcAft>
                        <a:buClr>
                          <a:srgbClr val="686868"/>
                        </a:buClr>
                        <a:buSzPct val="90000"/>
                        <a:buFontTx/>
                        <a:buNone/>
                        <a:tabLst/>
                        <a:defRPr/>
                      </a:pPr>
                      <a:r>
                        <a:rPr lang="en-US" altLang="zh-CN" sz="700" b="1" kern="1200" noProof="0">
                          <a:solidFill>
                            <a:srgbClr val="4981F7"/>
                          </a:solidFill>
                          <a:latin typeface="+mn-lt"/>
                          <a:ea typeface="Microsoft YaHei" pitchFamily="34" charset="-122"/>
                          <a:cs typeface="Arial" panose="020B0604020202020204" pitchFamily="34" charset="0"/>
                        </a:rPr>
                        <a:t>As of December 31,</a:t>
                      </a:r>
                      <a:r>
                        <a:rPr lang="zh-CN" altLang="en-US" sz="700" b="1" kern="1200" noProof="0">
                          <a:solidFill>
                            <a:srgbClr val="4981F7"/>
                          </a:solidFill>
                          <a:latin typeface="+mn-lt"/>
                          <a:ea typeface="Microsoft YaHei" pitchFamily="34" charset="-122"/>
                          <a:cs typeface="Arial" panose="020B0604020202020204" pitchFamily="34" charset="0"/>
                        </a:rPr>
                        <a:t>  </a:t>
                      </a:r>
                      <a:r>
                        <a:rPr lang="en-US" altLang="zh-CN" sz="700" b="1" kern="1200" noProof="0">
                          <a:solidFill>
                            <a:srgbClr val="4981F7"/>
                          </a:solidFill>
                          <a:latin typeface="+mn-lt"/>
                          <a:ea typeface="Microsoft YaHei" pitchFamily="34" charset="-122"/>
                          <a:cs typeface="Arial" panose="020B0604020202020204" pitchFamily="34" charset="0"/>
                        </a:rPr>
                        <a:t>2020</a:t>
                      </a:r>
                      <a:br>
                        <a:rPr lang="en-US" altLang="zh-CN" sz="700" b="1" kern="1200" noProof="0">
                          <a:solidFill>
                            <a:srgbClr val="4981F7"/>
                          </a:solidFill>
                          <a:latin typeface="+mn-lt"/>
                          <a:ea typeface="Microsoft YaHei" pitchFamily="34" charset="-122"/>
                          <a:cs typeface="Arial" panose="020B0604020202020204" pitchFamily="34" charset="0"/>
                        </a:rPr>
                      </a:br>
                      <a:r>
                        <a:rPr lang="en-US" altLang="zh-CN" sz="700" b="1" kern="1200" noProof="0">
                          <a:solidFill>
                            <a:srgbClr val="4981F7"/>
                          </a:solidFill>
                          <a:latin typeface="+mn-lt"/>
                          <a:ea typeface="Microsoft YaHei" pitchFamily="34" charset="-122"/>
                          <a:cs typeface="Arial" panose="020B0604020202020204" pitchFamily="34" charset="0"/>
                        </a:rPr>
                        <a:t>(RMB)</a:t>
                      </a:r>
                    </a:p>
                  </a:txBody>
                  <a:tcPr marL="9144" marR="9144" marT="9144" marB="9144" anchor="ctr">
                    <a:lnL>
                      <a:noFill/>
                    </a:lnL>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ts val="526"/>
                        </a:spcBef>
                        <a:spcAft>
                          <a:spcPct val="0"/>
                        </a:spcAft>
                        <a:buClr>
                          <a:srgbClr val="686868"/>
                        </a:buClr>
                        <a:buSzPct val="90000"/>
                        <a:buFontTx/>
                        <a:buNone/>
                        <a:tabLst/>
                        <a:defRPr/>
                      </a:pPr>
                      <a:r>
                        <a:rPr lang="en-US" altLang="zh-CN" sz="700" b="1" kern="1200" noProof="0">
                          <a:solidFill>
                            <a:srgbClr val="4981F7"/>
                          </a:solidFill>
                          <a:latin typeface="+mn-lt"/>
                          <a:ea typeface="Microsoft YaHei" pitchFamily="34" charset="-122"/>
                          <a:cs typeface="Arial" panose="020B0604020202020204" pitchFamily="34" charset="0"/>
                        </a:rPr>
                        <a:t>As of</a:t>
                      </a:r>
                      <a:r>
                        <a:rPr lang="en-US" altLang="zh-CN" sz="700" b="1" kern="1200" baseline="0" noProof="0">
                          <a:solidFill>
                            <a:srgbClr val="4981F7"/>
                          </a:solidFill>
                          <a:latin typeface="+mn-lt"/>
                          <a:ea typeface="Microsoft YaHei" pitchFamily="34" charset="-122"/>
                          <a:cs typeface="Arial" panose="020B0604020202020204" pitchFamily="34" charset="0"/>
                        </a:rPr>
                        <a:t> December</a:t>
                      </a:r>
                      <a:r>
                        <a:rPr lang="zh-CN" altLang="en-US" sz="700" b="1" kern="1200" baseline="0" noProof="0">
                          <a:solidFill>
                            <a:srgbClr val="4981F7"/>
                          </a:solidFill>
                          <a:latin typeface="+mn-lt"/>
                          <a:ea typeface="Microsoft YaHei" pitchFamily="34" charset="-122"/>
                          <a:cs typeface="Arial" panose="020B0604020202020204" pitchFamily="34" charset="0"/>
                        </a:rPr>
                        <a:t> </a:t>
                      </a:r>
                      <a:r>
                        <a:rPr lang="en-US" altLang="zh-CN" sz="700" b="1" kern="1200" baseline="0" noProof="0">
                          <a:solidFill>
                            <a:srgbClr val="4981F7"/>
                          </a:solidFill>
                          <a:latin typeface="+mn-lt"/>
                          <a:ea typeface="Microsoft YaHei" pitchFamily="34" charset="-122"/>
                          <a:cs typeface="Arial" panose="020B0604020202020204" pitchFamily="34" charset="0"/>
                        </a:rPr>
                        <a:t>31, </a:t>
                      </a:r>
                      <a:r>
                        <a:rPr lang="en-US" altLang="zh-CN" sz="700" b="1" kern="1200" noProof="0">
                          <a:solidFill>
                            <a:srgbClr val="4981F7"/>
                          </a:solidFill>
                          <a:latin typeface="+mn-lt"/>
                          <a:ea typeface="Microsoft YaHei" pitchFamily="34" charset="-122"/>
                          <a:cs typeface="Arial" panose="020B0604020202020204" pitchFamily="34" charset="0"/>
                        </a:rPr>
                        <a:t>2021</a:t>
                      </a:r>
                      <a:br>
                        <a:rPr lang="en-US" altLang="zh-CN" sz="700" b="1" kern="1200" noProof="0">
                          <a:solidFill>
                            <a:srgbClr val="4981F7"/>
                          </a:solidFill>
                          <a:latin typeface="+mn-lt"/>
                          <a:ea typeface="Microsoft YaHei" pitchFamily="34" charset="-122"/>
                          <a:cs typeface="Arial" panose="020B0604020202020204" pitchFamily="34" charset="0"/>
                        </a:rPr>
                      </a:br>
                      <a:r>
                        <a:rPr lang="en-US" altLang="zh-CN" sz="700" b="1" kern="1200" noProof="0">
                          <a:solidFill>
                            <a:srgbClr val="4981F7"/>
                          </a:solidFill>
                          <a:latin typeface="+mn-lt"/>
                          <a:ea typeface="Microsoft YaHei" pitchFamily="34" charset="-122"/>
                          <a:cs typeface="Arial" panose="020B0604020202020204" pitchFamily="34" charset="0"/>
                        </a:rPr>
                        <a:t>(RMB)</a:t>
                      </a:r>
                    </a:p>
                  </a:txBody>
                  <a:tcPr marL="9144" marR="9144" marT="9144" marB="9144" anchor="ct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ts val="526"/>
                        </a:spcBef>
                        <a:spcAft>
                          <a:spcPct val="0"/>
                        </a:spcAft>
                        <a:buClr>
                          <a:srgbClr val="686868"/>
                        </a:buClr>
                        <a:buSzPct val="90000"/>
                        <a:buFontTx/>
                        <a:buNone/>
                        <a:tabLst/>
                        <a:defRPr/>
                      </a:pPr>
                      <a:r>
                        <a:rPr lang="en-US" altLang="zh-CN" sz="700" b="1" kern="1200" noProof="0">
                          <a:solidFill>
                            <a:srgbClr val="4981F7"/>
                          </a:solidFill>
                          <a:latin typeface="+mn-lt"/>
                          <a:ea typeface="Microsoft YaHei" pitchFamily="34" charset="-122"/>
                          <a:cs typeface="Arial" panose="020B0604020202020204" pitchFamily="34" charset="0"/>
                        </a:rPr>
                        <a:t>As of</a:t>
                      </a:r>
                      <a:r>
                        <a:rPr lang="en-US" altLang="zh-CN" sz="700" b="1" kern="1200" baseline="0" noProof="0">
                          <a:solidFill>
                            <a:srgbClr val="4981F7"/>
                          </a:solidFill>
                          <a:latin typeface="+mn-lt"/>
                          <a:ea typeface="Microsoft YaHei" pitchFamily="34" charset="-122"/>
                          <a:cs typeface="Arial" panose="020B0604020202020204" pitchFamily="34" charset="0"/>
                        </a:rPr>
                        <a:t> December</a:t>
                      </a:r>
                      <a:r>
                        <a:rPr lang="zh-CN" altLang="en-US" sz="700" b="1" kern="1200" baseline="0" noProof="0">
                          <a:solidFill>
                            <a:srgbClr val="4981F7"/>
                          </a:solidFill>
                          <a:latin typeface="+mn-lt"/>
                          <a:ea typeface="Microsoft YaHei" pitchFamily="34" charset="-122"/>
                          <a:cs typeface="Arial" panose="020B0604020202020204" pitchFamily="34" charset="0"/>
                        </a:rPr>
                        <a:t> </a:t>
                      </a:r>
                      <a:r>
                        <a:rPr lang="en-US" altLang="zh-CN" sz="700" b="1" kern="1200" baseline="0" noProof="0">
                          <a:solidFill>
                            <a:srgbClr val="4981F7"/>
                          </a:solidFill>
                          <a:latin typeface="+mn-lt"/>
                          <a:ea typeface="Microsoft YaHei" pitchFamily="34" charset="-122"/>
                          <a:cs typeface="Arial" panose="020B0604020202020204" pitchFamily="34" charset="0"/>
                        </a:rPr>
                        <a:t>31, </a:t>
                      </a:r>
                      <a:r>
                        <a:rPr lang="en-US" altLang="zh-CN" sz="700" b="1" kern="1200" noProof="0">
                          <a:solidFill>
                            <a:srgbClr val="4981F7"/>
                          </a:solidFill>
                          <a:latin typeface="+mn-lt"/>
                          <a:ea typeface="Microsoft YaHei" pitchFamily="34" charset="-122"/>
                          <a:cs typeface="Arial" panose="020B0604020202020204" pitchFamily="34" charset="0"/>
                        </a:rPr>
                        <a:t>2021</a:t>
                      </a:r>
                      <a:br>
                        <a:rPr lang="en-US" altLang="zh-CN" sz="700" b="1" kern="1200" noProof="0">
                          <a:solidFill>
                            <a:srgbClr val="4981F7"/>
                          </a:solidFill>
                          <a:latin typeface="+mn-lt"/>
                          <a:ea typeface="Microsoft YaHei" pitchFamily="34" charset="-122"/>
                          <a:cs typeface="Arial" panose="020B0604020202020204" pitchFamily="34" charset="0"/>
                        </a:rPr>
                      </a:br>
                      <a:r>
                        <a:rPr lang="en-US" altLang="zh-CN" sz="700" b="1" kern="1200" noProof="0">
                          <a:solidFill>
                            <a:srgbClr val="4981F7"/>
                          </a:solidFill>
                          <a:latin typeface="+mn-lt"/>
                          <a:ea typeface="Microsoft YaHei" pitchFamily="34" charset="-122"/>
                          <a:cs typeface="Arial" panose="020B0604020202020204" pitchFamily="34" charset="0"/>
                        </a:rPr>
                        <a:t>(USD)</a:t>
                      </a:r>
                    </a:p>
                  </a:txBody>
                  <a:tcPr marL="9144" marR="9144" marT="9144" marB="9144" anchor="ct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sng" strike="noStrike" cap="none" spc="0" baseline="0">
                          <a:ln>
                            <a:noFill/>
                          </a:ln>
                          <a:solidFill>
                            <a:srgbClr val="595959"/>
                          </a:solidFill>
                          <a:effectLst/>
                          <a:uFillTx/>
                          <a:latin typeface="+mn-lt"/>
                          <a:ea typeface="+mn-ea"/>
                          <a:cs typeface="Arial" panose="020B0604020202020204" pitchFamily="34" charset="0"/>
                          <a:sym typeface="华文细黑"/>
                        </a:rPr>
                        <a:t>Current Assets:</a:t>
                      </a:r>
                    </a:p>
                  </a:txBody>
                  <a:tcPr marL="9144" marR="9144" marT="9144" marB="9144" anchor="ctr">
                    <a:lnR>
                      <a:noFill/>
                    </a:lnR>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982" rtl="0" eaLnBrk="1" fontAlgn="b" latinLnBrk="0" hangingPunct="1">
                        <a:lnSpc>
                          <a:spcPct val="100000"/>
                        </a:lnSpc>
                        <a:spcBef>
                          <a:spcPts val="0"/>
                        </a:spcBef>
                        <a:spcAft>
                          <a:spcPts val="0"/>
                        </a:spcAft>
                        <a:buClrTx/>
                        <a:buSzTx/>
                        <a:buFontTx/>
                        <a:buNone/>
                        <a:tabLst>
                          <a:tab pos="541338" algn="dec"/>
                        </a:tabLst>
                        <a:defRPr/>
                      </a:pPr>
                      <a:r>
                        <a:rPr lang="en-US" sz="700" b="1" i="0" u="none" strike="noStrike" cap="none" spc="0" baseline="0" dirty="0">
                          <a:ln>
                            <a:noFill/>
                          </a:ln>
                          <a:solidFill>
                            <a:srgbClr val="595959"/>
                          </a:solidFill>
                          <a:effectLst/>
                          <a:uFillTx/>
                          <a:latin typeface="+mn-lt"/>
                          <a:ea typeface="+mn-ea"/>
                          <a:cs typeface="Arial" panose="020B0604020202020204" pitchFamily="34" charset="0"/>
                          <a:sym typeface="华文细黑"/>
                        </a:rPr>
                        <a:t> </a:t>
                      </a:r>
                    </a:p>
                  </a:txBody>
                  <a:tcPr marL="9525" marR="274320" marT="9525" marB="0" anchor="ctr">
                    <a:lnL>
                      <a:noFill/>
                    </a:lnL>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982" rtl="0" eaLnBrk="1" fontAlgn="b" latinLnBrk="0" hangingPunct="1">
                        <a:lnSpc>
                          <a:spcPct val="100000"/>
                        </a:lnSpc>
                        <a:spcBef>
                          <a:spcPts val="0"/>
                        </a:spcBef>
                        <a:spcAft>
                          <a:spcPts val="0"/>
                        </a:spcAft>
                        <a:buClrTx/>
                        <a:buSzTx/>
                        <a:buFontTx/>
                        <a:buNone/>
                        <a:tabLst>
                          <a:tab pos="541338" algn="dec"/>
                        </a:tabLst>
                        <a:defRPr/>
                      </a:pPr>
                      <a:endParaRPr lang="en-US" sz="700" b="1" i="0" u="none" strike="noStrike" cap="none" spc="0" baseline="0">
                        <a:ln>
                          <a:noFill/>
                        </a:ln>
                        <a:solidFill>
                          <a:srgbClr val="595959"/>
                        </a:solidFill>
                        <a:effectLst/>
                        <a:uFillTx/>
                        <a:latin typeface="+mn-lt"/>
                        <a:ea typeface="+mn-ea"/>
                        <a:cs typeface="Arial" panose="020B0604020202020204" pitchFamily="34" charset="0"/>
                        <a:sym typeface="华文细黑"/>
                      </a:endParaRPr>
                    </a:p>
                  </a:txBody>
                  <a:tcPr marL="9525" marR="274320" marT="9525" marB="0" anchor="ctr">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982" rtl="0" eaLnBrk="1" fontAlgn="b" latinLnBrk="0" hangingPunct="1">
                        <a:lnSpc>
                          <a:spcPct val="100000"/>
                        </a:lnSpc>
                        <a:spcBef>
                          <a:spcPts val="0"/>
                        </a:spcBef>
                        <a:spcAft>
                          <a:spcPts val="0"/>
                        </a:spcAft>
                        <a:buClrTx/>
                        <a:buSzTx/>
                        <a:buFontTx/>
                        <a:buNone/>
                        <a:tabLst>
                          <a:tab pos="541338" algn="dec"/>
                        </a:tabLst>
                        <a:defRPr/>
                      </a:pPr>
                      <a:endParaRPr lang="en-US" sz="700" b="1" i="0" u="none" strike="noStrike" cap="none" spc="0" baseline="0">
                        <a:ln>
                          <a:noFill/>
                        </a:ln>
                        <a:solidFill>
                          <a:srgbClr val="595959"/>
                        </a:solidFill>
                        <a:effectLst/>
                        <a:uFillTx/>
                        <a:latin typeface="+mn-lt"/>
                        <a:ea typeface="+mn-ea"/>
                        <a:cs typeface="Arial" panose="020B0604020202020204" pitchFamily="34" charset="0"/>
                        <a:sym typeface="华文细黑"/>
                      </a:endParaRPr>
                    </a:p>
                  </a:txBody>
                  <a:tcPr marL="9525" marR="274320" marT="9525" marB="0" anchor="ctr">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 Cash and cash equivalents</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550.0</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444.9</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69.8</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134338">
                <a:tc>
                  <a:txBody>
                    <a:bodyPr/>
                    <a:lstStyle/>
                    <a:p>
                      <a:pPr marL="0" marR="0" indent="0" algn="l" defTabSz="685982" rtl="0" eaLnBrk="1" fontAlgn="b" latinLnBrk="0" hangingPunct="1">
                        <a:lnSpc>
                          <a:spcPct val="100000"/>
                        </a:lnSpc>
                        <a:spcBef>
                          <a:spcPts val="0"/>
                        </a:spcBef>
                        <a:spcAft>
                          <a:spcPts val="0"/>
                        </a:spcAft>
                        <a:buClrTx/>
                        <a:buSzTx/>
                        <a:buFontTx/>
                        <a:buNone/>
                        <a:tabLst/>
                        <a:defRPr/>
                      </a:pPr>
                      <a:r>
                        <a:rPr lang="zh-Hans" altLang="en-US"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   </a:t>
                      </a: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 Time </a:t>
                      </a:r>
                      <a:r>
                        <a:rPr lang="en-US" altLang="zh-Hans"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deposits</a:t>
                      </a:r>
                      <a:endPar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endParaRP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a:t>
                      </a:r>
                      <a:endPar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10.0</a:t>
                      </a:r>
                      <a:endPar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1.6</a:t>
                      </a:r>
                      <a:endPar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79560127"/>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dirty="0">
                          <a:ln>
                            <a:noFill/>
                          </a:ln>
                          <a:solidFill>
                            <a:srgbClr val="595959"/>
                          </a:solidFill>
                          <a:effectLst/>
                          <a:uFillTx/>
                          <a:latin typeface="+mn-lt"/>
                          <a:ea typeface="+mn-ea"/>
                          <a:cs typeface="Arial" panose="020B0604020202020204" pitchFamily="34" charset="0"/>
                          <a:sym typeface="华文细黑"/>
                        </a:rPr>
                        <a:t> </a:t>
                      </a:r>
                      <a:r>
                        <a:rPr lang="zh-Hans" altLang="en-US" sz="700" b="0" i="0" u="none" strike="noStrike" cap="none" spc="0" baseline="0" dirty="0">
                          <a:ln>
                            <a:noFill/>
                          </a:ln>
                          <a:solidFill>
                            <a:srgbClr val="595959"/>
                          </a:solidFill>
                          <a:effectLst/>
                          <a:uFillTx/>
                          <a:latin typeface="+mn-lt"/>
                          <a:ea typeface="+mn-ea"/>
                          <a:cs typeface="Arial" panose="020B0604020202020204" pitchFamily="34" charset="0"/>
                          <a:sym typeface="华文细黑"/>
                        </a:rPr>
                        <a:t>  </a:t>
                      </a:r>
                      <a:r>
                        <a:rPr lang="en-US" sz="700" b="0" i="0" u="none" strike="noStrike" cap="none" spc="0" baseline="0" dirty="0">
                          <a:ln>
                            <a:noFill/>
                          </a:ln>
                          <a:solidFill>
                            <a:srgbClr val="595959"/>
                          </a:solidFill>
                          <a:effectLst/>
                          <a:uFillTx/>
                          <a:latin typeface="+mn-lt"/>
                          <a:ea typeface="+mn-ea"/>
                          <a:cs typeface="Arial" panose="020B0604020202020204" pitchFamily="34" charset="0"/>
                          <a:sym typeface="华文细黑"/>
                        </a:rPr>
                        <a:t>- </a:t>
                      </a:r>
                      <a:r>
                        <a:rPr lang="en-US" altLang="zh-Hans" sz="700" b="0" i="0" u="none" strike="noStrike" cap="none" spc="0" baseline="0" dirty="0">
                          <a:ln>
                            <a:noFill/>
                          </a:ln>
                          <a:solidFill>
                            <a:srgbClr val="595959"/>
                          </a:solidFill>
                          <a:effectLst/>
                          <a:uFillTx/>
                          <a:latin typeface="+mn-lt"/>
                          <a:ea typeface="+mn-ea"/>
                          <a:cs typeface="Arial" panose="020B0604020202020204" pitchFamily="34" charset="0"/>
                          <a:sym typeface="华文细黑"/>
                        </a:rPr>
                        <a:t>Restricted </a:t>
                      </a:r>
                      <a:r>
                        <a:rPr lang="en-US" altLang="zh-Hans"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cash, time deposits and investment</a:t>
                      </a:r>
                      <a:endParaRPr lang="en-US"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391.4</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234.6</a:t>
                      </a:r>
                      <a:endPar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36.8</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30236570"/>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dirty="0">
                          <a:ln>
                            <a:noFill/>
                          </a:ln>
                          <a:solidFill>
                            <a:srgbClr val="595959"/>
                          </a:solidFill>
                          <a:effectLst/>
                          <a:uFillTx/>
                          <a:latin typeface="+mn-lt"/>
                          <a:ea typeface="+mn-ea"/>
                          <a:cs typeface="Arial" panose="020B0604020202020204" pitchFamily="34" charset="0"/>
                          <a:sym typeface="华文细黑"/>
                        </a:rPr>
                        <a:t>   - Short-term investments</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20.0</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36.0</a:t>
                      </a:r>
                      <a:endPar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5.6</a:t>
                      </a:r>
                      <a:endPar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64120822"/>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dirty="0">
                          <a:ln>
                            <a:noFill/>
                          </a:ln>
                          <a:solidFill>
                            <a:srgbClr val="595959"/>
                          </a:solidFill>
                          <a:effectLst/>
                          <a:uFillTx/>
                          <a:latin typeface="+mn-lt"/>
                          <a:ea typeface="+mn-ea"/>
                          <a:cs typeface="Arial" panose="020B0604020202020204" pitchFamily="34" charset="0"/>
                          <a:sym typeface="华文细黑"/>
                        </a:rPr>
                        <a:t>   - Accounts receivable, net</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240.1</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175.2</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27.5</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zh-CN" alt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a:t>
                      </a: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Amount due from related parties</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0.9</a:t>
                      </a:r>
                      <a:endParaRPr lang="zh-CN" altLang="en-US"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0.1</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0.02</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43901063"/>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 Prepayments and other current assets</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66.3</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53.5</a:t>
                      </a:r>
                      <a:endPar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8.4</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0005"/>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1" i="0" u="none" strike="noStrike" cap="none" spc="0" baseline="0">
                          <a:ln>
                            <a:noFill/>
                          </a:ln>
                          <a:solidFill>
                            <a:srgbClr val="595959"/>
                          </a:solidFill>
                          <a:effectLst/>
                          <a:uFillTx/>
                          <a:latin typeface="+mn-lt"/>
                          <a:ea typeface="+mn-ea"/>
                          <a:cs typeface="Arial" panose="020B0604020202020204" pitchFamily="34" charset="0"/>
                          <a:sym typeface="华文细黑"/>
                        </a:rPr>
                        <a:t>Total Current Assets</a:t>
                      </a:r>
                    </a:p>
                  </a:txBody>
                  <a:tcPr marL="9144" marR="9144" marT="9144" marB="9144" anchor="ctr">
                    <a:lnR>
                      <a:noFill/>
                    </a:lnR>
                    <a:lnT w="9525" cap="flat" cmpd="sng" algn="ctr">
                      <a:solidFill>
                        <a:srgbClr val="595959"/>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zh-CN" altLang="en-US" sz="700" b="1" i="0" u="none" strike="noStrike" cap="none" spc="0" baseline="0">
                          <a:ln>
                            <a:noFill/>
                          </a:ln>
                          <a:solidFill>
                            <a:srgbClr val="595959"/>
                          </a:solidFill>
                          <a:effectLst/>
                          <a:uFillTx/>
                          <a:latin typeface="+mn-lt"/>
                          <a:ea typeface="+mn-ea"/>
                          <a:cs typeface="Arial" panose="020B0604020202020204" pitchFamily="34" charset="0"/>
                          <a:sym typeface="华文细黑"/>
                        </a:rPr>
                        <a:t>               </a:t>
                      </a: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1268.7</a:t>
                      </a:r>
                    </a:p>
                  </a:txBody>
                  <a:tcPr marL="9525" marR="540000" marT="9525" marB="0" anchor="ctr">
                    <a:lnL>
                      <a:noFill/>
                    </a:lnL>
                    <a:lnT w="9525" cap="flat" cmpd="sng" algn="ctr">
                      <a:solidFill>
                        <a:srgbClr val="595959"/>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954.3</a:t>
                      </a:r>
                      <a:endPar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rgbClr val="595959"/>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zh-CN" altLang="en-US" sz="700" b="1" i="0" u="none" strike="noStrike" cap="none" spc="0" baseline="0" dirty="0">
                          <a:ln>
                            <a:noFill/>
                          </a:ln>
                          <a:solidFill>
                            <a:srgbClr val="595959"/>
                          </a:solidFill>
                          <a:effectLst/>
                          <a:uFillTx/>
                          <a:latin typeface="+mn-lt"/>
                          <a:ea typeface="+mn-ea"/>
                          <a:cs typeface="Arial" panose="020B0604020202020204" pitchFamily="34" charset="0"/>
                          <a:sym typeface="华文细黑"/>
                        </a:rPr>
                        <a:t>          </a:t>
                      </a:r>
                      <a:r>
                        <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rPr>
                        <a:t>149.7</a:t>
                      </a:r>
                    </a:p>
                  </a:txBody>
                  <a:tcPr marL="9525" marR="540000" marT="9525" marB="0" anchor="ctr">
                    <a:lnT w="9525" cap="flat" cmpd="sng" algn="ctr">
                      <a:solidFill>
                        <a:srgbClr val="595959"/>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sng" strike="noStrike" cap="none" spc="0" baseline="0">
                          <a:ln>
                            <a:noFill/>
                          </a:ln>
                          <a:solidFill>
                            <a:srgbClr val="595959"/>
                          </a:solidFill>
                          <a:effectLst/>
                          <a:uFillTx/>
                          <a:latin typeface="+mn-lt"/>
                          <a:ea typeface="+mn-ea"/>
                          <a:cs typeface="Arial" panose="020B0604020202020204" pitchFamily="34" charset="0"/>
                          <a:sym typeface="华文细黑"/>
                        </a:rPr>
                        <a:t>Non-Current Assets:</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zh-CN" alt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zh-CN" altLang="en-US" sz="700" b="0" i="0" u="none" strike="noStrike" cap="none" spc="0" baseline="0" dirty="0">
                          <a:ln>
                            <a:noFill/>
                          </a:ln>
                          <a:solidFill>
                            <a:srgbClr val="595959"/>
                          </a:solidFill>
                          <a:effectLst/>
                          <a:uFillTx/>
                          <a:latin typeface="+mn-lt"/>
                          <a:ea typeface="+mn-ea"/>
                          <a:cs typeface="Arial" panose="020B0604020202020204" pitchFamily="34" charset="0"/>
                          <a:sym typeface="华文细黑"/>
                        </a:rPr>
                        <a:t>　</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zh-CN" alt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7"/>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 Property and equipment, net</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18.1</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12.6</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2.0</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8"/>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 Intangible assets, net</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25.2</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21.7</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3.4</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0009"/>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 Goodwill</a:t>
                      </a:r>
                    </a:p>
                  </a:txBody>
                  <a:tcPr marL="9144" marR="9144" marT="9144" marB="9144" anchor="ctr">
                    <a:lnR>
                      <a:noFill/>
                    </a:lnR>
                    <a:lnT w="9525"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10.2</a:t>
                      </a:r>
                    </a:p>
                  </a:txBody>
                  <a:tcPr marL="9525" marR="540000" marT="9525" marB="0" anchor="ctr">
                    <a:lnL>
                      <a:noFill/>
                    </a:lnL>
                    <a:lnT w="9525"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10.2</a:t>
                      </a:r>
                    </a:p>
                  </a:txBody>
                  <a:tcPr marL="9525" marR="540000" marT="9525" marB="0" anchor="ctr">
                    <a:lnT w="9525"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1.6</a:t>
                      </a:r>
                    </a:p>
                  </a:txBody>
                  <a:tcPr marL="9525" marR="540000" marT="9525" marB="0" anchor="ctr">
                    <a:lnT w="9525"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0019"/>
                  </a:ext>
                </a:extLst>
              </a:tr>
              <a:tr h="134338">
                <a:tc>
                  <a:txBody>
                    <a:bodyPr/>
                    <a:lstStyle/>
                    <a:p>
                      <a:pPr marL="0" marR="0" indent="0" algn="l" defTabSz="685982" rtl="0" eaLnBrk="1" fontAlgn="b" latinLnBrk="0" hangingPunct="1">
                        <a:lnSpc>
                          <a:spcPct val="100000"/>
                        </a:lnSpc>
                        <a:spcBef>
                          <a:spcPts val="0"/>
                        </a:spcBef>
                        <a:spcAft>
                          <a:spcPts val="0"/>
                        </a:spcAft>
                        <a:buClrTx/>
                        <a:buSzTx/>
                        <a:buFontTx/>
                        <a:buNone/>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   - Restricted cash, time deposit and investment</a:t>
                      </a:r>
                    </a:p>
                  </a:txBody>
                  <a:tcPr marL="9144" marR="9144" marT="9144" marB="9144" anchor="ctr">
                    <a:lnR>
                      <a:noFill/>
                    </a:lnR>
                    <a:lnT w="9525"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34.6</a:t>
                      </a:r>
                    </a:p>
                  </a:txBody>
                  <a:tcPr marL="9525" marR="540000" marT="9525" marB="0" anchor="ctr">
                    <a:lnL>
                      <a:noFill/>
                    </a:lnL>
                    <a:lnT w="9525"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37.3</a:t>
                      </a:r>
                    </a:p>
                  </a:txBody>
                  <a:tcPr marL="0" marR="540000" marT="9525" marB="0" anchor="ctr">
                    <a:lnT w="9525"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5.8</a:t>
                      </a:r>
                    </a:p>
                  </a:txBody>
                  <a:tcPr marL="0" marR="540000" marT="9525" marB="0" anchor="ctr">
                    <a:lnT w="9525"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831145584"/>
                  </a:ext>
                </a:extLst>
              </a:tr>
              <a:tr h="134338">
                <a:tc>
                  <a:txBody>
                    <a:bodyPr/>
                    <a:lstStyle/>
                    <a:p>
                      <a:pPr marL="0" marR="0" indent="0" algn="l" defTabSz="685982" rtl="0" eaLnBrk="1" fontAlgn="b" latinLnBrk="0" hangingPunct="1">
                        <a:lnSpc>
                          <a:spcPct val="100000"/>
                        </a:lnSpc>
                        <a:spcBef>
                          <a:spcPts val="0"/>
                        </a:spcBef>
                        <a:spcAft>
                          <a:spcPts val="0"/>
                        </a:spcAft>
                        <a:buClrTx/>
                        <a:buSzTx/>
                        <a:buFontTx/>
                        <a:buNone/>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   - Other non-current Assets</a:t>
                      </a:r>
                    </a:p>
                  </a:txBody>
                  <a:tcPr marL="9144" marR="9144" marT="9144" marB="9144" anchor="ctr">
                    <a:lnR>
                      <a:noFill/>
                    </a:lnR>
                    <a:lnT w="9525"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46.9</a:t>
                      </a:r>
                    </a:p>
                  </a:txBody>
                  <a:tcPr marL="9525" marR="540000" marT="9525" marB="0" anchor="ctr">
                    <a:lnL>
                      <a:noFill/>
                    </a:lnL>
                    <a:lnT w="9525"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33.9</a:t>
                      </a:r>
                    </a:p>
                  </a:txBody>
                  <a:tcPr marL="9525" marR="540000" marT="9525" marB="0" anchor="ctr">
                    <a:lnT w="9525"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5.4</a:t>
                      </a:r>
                    </a:p>
                  </a:txBody>
                  <a:tcPr marL="9525" marR="540000" marT="9525" marB="0" anchor="ctr">
                    <a:lnT w="9525"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0022"/>
                  </a:ext>
                </a:extLst>
              </a:tr>
              <a:tr h="134338">
                <a:tc>
                  <a:txBody>
                    <a:bodyPr/>
                    <a:lstStyle/>
                    <a:p>
                      <a:pPr marL="0" marR="0" indent="0" algn="l" defTabSz="685982" rtl="0" eaLnBrk="1" fontAlgn="b" latinLnBrk="0" hangingPunct="1">
                        <a:lnSpc>
                          <a:spcPct val="100000"/>
                        </a:lnSpc>
                        <a:spcBef>
                          <a:spcPts val="0"/>
                        </a:spcBef>
                        <a:spcAft>
                          <a:spcPts val="0"/>
                        </a:spcAft>
                        <a:buClrTx/>
                        <a:buSzTx/>
                        <a:buFontTx/>
                        <a:buNone/>
                        <a:tabLst/>
                        <a:defRPr/>
                      </a:pPr>
                      <a:r>
                        <a:rPr lang="en-US" sz="700" b="1" i="0" u="none" strike="noStrike" cap="none" spc="0" baseline="0" dirty="0">
                          <a:ln>
                            <a:noFill/>
                          </a:ln>
                          <a:solidFill>
                            <a:srgbClr val="595959"/>
                          </a:solidFill>
                          <a:effectLst/>
                          <a:uFillTx/>
                          <a:latin typeface="+mn-lt"/>
                          <a:ea typeface="+mn-ea"/>
                          <a:cs typeface="Arial" panose="020B0604020202020204" pitchFamily="34" charset="0"/>
                          <a:sym typeface="华文细黑"/>
                        </a:rPr>
                        <a:t>Total Non-Current Assets</a:t>
                      </a:r>
                    </a:p>
                  </a:txBody>
                  <a:tcPr marL="9144" marR="9144" marT="9144" marB="9144" anchor="ctr">
                    <a:lnR>
                      <a:noFill/>
                    </a:lnR>
                    <a:lnT w="9525" cap="flat" cmpd="sng" algn="ctr">
                      <a:solidFill>
                        <a:srgbClr val="595959"/>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135.0</a:t>
                      </a:r>
                    </a:p>
                  </a:txBody>
                  <a:tcPr marL="9525" marR="540000" marT="9525" marB="0" anchor="ctr">
                    <a:lnL>
                      <a:noFill/>
                    </a:lnL>
                    <a:lnT w="9525" cap="flat" cmpd="sng" algn="ctr">
                      <a:solidFill>
                        <a:srgbClr val="595959"/>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rPr>
                        <a:t>115.7</a:t>
                      </a:r>
                    </a:p>
                  </a:txBody>
                  <a:tcPr marL="9525" marR="540000" marT="9525" marB="0" anchor="ctr">
                    <a:lnT w="9525" cap="flat" cmpd="sng" algn="ctr">
                      <a:solidFill>
                        <a:srgbClr val="595959"/>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18.2</a:t>
                      </a:r>
                    </a:p>
                  </a:txBody>
                  <a:tcPr marL="9525" marR="540000" marT="9525" marB="0" anchor="ctr">
                    <a:lnT w="9525" cap="flat" cmpd="sng" algn="ctr">
                      <a:solidFill>
                        <a:srgbClr val="595959"/>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0"/>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1" i="0" u="none" strike="noStrike" cap="none" spc="0" baseline="0">
                          <a:ln>
                            <a:noFill/>
                          </a:ln>
                          <a:solidFill>
                            <a:srgbClr val="595959"/>
                          </a:solidFill>
                          <a:effectLst/>
                          <a:uFillTx/>
                          <a:latin typeface="+mn-lt"/>
                          <a:ea typeface="+mn-ea"/>
                          <a:cs typeface="Arial" panose="020B0604020202020204" pitchFamily="34" charset="0"/>
                          <a:sym typeface="华文细黑"/>
                        </a:rPr>
                        <a:t>Total Assets</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zh-CN" altLang="en-US" sz="700" b="1" i="0" u="none" strike="noStrike" cap="none" spc="0" baseline="0">
                          <a:ln>
                            <a:noFill/>
                          </a:ln>
                          <a:solidFill>
                            <a:srgbClr val="595959"/>
                          </a:solidFill>
                          <a:effectLst/>
                          <a:uFillTx/>
                          <a:latin typeface="+mn-lt"/>
                          <a:ea typeface="+mn-ea"/>
                          <a:cs typeface="Arial" panose="020B0604020202020204" pitchFamily="34" charset="0"/>
                          <a:sym typeface="华文细黑"/>
                        </a:rPr>
                        <a:t>                 </a:t>
                      </a: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1403.7 </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1070.0</a:t>
                      </a:r>
                      <a:endPar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zh-CN" altLang="en-US" sz="700" b="1" i="0" u="none" strike="noStrike" cap="none" spc="0" baseline="0" dirty="0">
                          <a:ln>
                            <a:noFill/>
                          </a:ln>
                          <a:solidFill>
                            <a:srgbClr val="595959"/>
                          </a:solidFill>
                          <a:effectLst/>
                          <a:uFillTx/>
                          <a:latin typeface="+mn-lt"/>
                          <a:ea typeface="+mn-ea"/>
                          <a:cs typeface="Arial" panose="020B0604020202020204" pitchFamily="34" charset="0"/>
                          <a:sym typeface="华文细黑"/>
                        </a:rPr>
                        <a:t>          </a:t>
                      </a:r>
                      <a:r>
                        <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rPr>
                        <a:t>167.9</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sng" strike="noStrike" cap="none" spc="0" baseline="0">
                          <a:ln>
                            <a:noFill/>
                          </a:ln>
                          <a:solidFill>
                            <a:srgbClr val="595959"/>
                          </a:solidFill>
                          <a:effectLst/>
                          <a:uFillTx/>
                          <a:latin typeface="+mn-lt"/>
                          <a:ea typeface="+mn-ea"/>
                          <a:cs typeface="Arial" panose="020B0604020202020204" pitchFamily="34" charset="0"/>
                          <a:sym typeface="华文细黑"/>
                        </a:rPr>
                        <a:t>Current Liabilities:</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r"/>
                      <a:endParaRPr lang="en-US" sz="700">
                        <a:latin typeface="+mn-lt"/>
                      </a:endParaRP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r"/>
                      <a:endParaRPr lang="en-US" sz="700" dirty="0">
                        <a:latin typeface="+mn-lt"/>
                      </a:endParaRP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r"/>
                      <a:endParaRPr lang="en-US" sz="700">
                        <a:latin typeface="+mn-lt"/>
                      </a:endParaRP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3"/>
                  </a:ext>
                </a:extLst>
              </a:tr>
              <a:tr h="134338">
                <a:tc>
                  <a:txBody>
                    <a:bodyPr/>
                    <a:lstStyle/>
                    <a:p>
                      <a:pPr marL="0" marR="0" indent="0" algn="l" defTabSz="685982" rtl="0" eaLnBrk="1" fontAlgn="b" latinLnBrk="0" hangingPunct="1">
                        <a:lnSpc>
                          <a:spcPct val="100000"/>
                        </a:lnSpc>
                        <a:spcBef>
                          <a:spcPts val="0"/>
                        </a:spcBef>
                        <a:spcAft>
                          <a:spcPts val="0"/>
                        </a:spcAft>
                        <a:buClrTx/>
                        <a:buSzTx/>
                        <a:buFontTx/>
                        <a:buNone/>
                        <a:tabLst/>
                        <a:defRPr/>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a:t>
                      </a:r>
                      <a:r>
                        <a:rPr lang="zh-Hans" alt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a:t>
                      </a: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a:t>
                      </a:r>
                      <a:r>
                        <a:rPr lang="en-US" altLang="zh-Hans" sz="700" b="0" i="0" u="none" strike="noStrike" cap="none" spc="0" baseline="0">
                          <a:ln>
                            <a:noFill/>
                          </a:ln>
                          <a:solidFill>
                            <a:srgbClr val="595959"/>
                          </a:solidFill>
                          <a:effectLst/>
                          <a:uFillTx/>
                          <a:latin typeface="+mn-lt"/>
                          <a:ea typeface="+mn-ea"/>
                          <a:cs typeface="Arial" panose="020B0604020202020204" pitchFamily="34" charset="0"/>
                          <a:sym typeface="华文细黑"/>
                        </a:rPr>
                        <a:t>Short-term borrowings</a:t>
                      </a:r>
                      <a:endParaRPr lang="en-US" sz="700" b="1" i="0" u="none" strike="noStrike" cap="none" spc="0" baseline="0">
                        <a:ln>
                          <a:noFill/>
                        </a:ln>
                        <a:solidFill>
                          <a:srgbClr val="595959"/>
                        </a:solidFill>
                        <a:effectLst/>
                        <a:uFillTx/>
                        <a:latin typeface="+mn-lt"/>
                        <a:ea typeface="+mn-ea"/>
                        <a:cs typeface="Arial" panose="020B0604020202020204" pitchFamily="34" charset="0"/>
                        <a:sym typeface="华文细黑"/>
                      </a:endParaRP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158.5</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181.9</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28.5</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65741662"/>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 Accounts Payable</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185.9</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103.8</a:t>
                      </a:r>
                      <a:endPar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16.3</a:t>
                      </a:r>
                      <a:endPar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4"/>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 Advances from Customers</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54.3</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47.2</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7.4</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5"/>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 Tax Payable</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24.1</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14.7</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2.3</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6"/>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 Amount due to related party</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9.5</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29.3</a:t>
                      </a:r>
                      <a:endPar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4.6</a:t>
                      </a:r>
                      <a:endPar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55385918"/>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   - Accrued expenses and other current liabilities</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220.8</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152.4</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24.0</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7"/>
                  </a:ext>
                </a:extLst>
              </a:tr>
              <a:tr h="134338">
                <a:tc>
                  <a:txBody>
                    <a:bodyPr/>
                    <a:lstStyle/>
                    <a:p>
                      <a:pPr marL="0" marR="0" indent="0" algn="l" defTabSz="685982" rtl="0" eaLnBrk="1" fontAlgn="b" latinLnBrk="0" hangingPunct="1">
                        <a:lnSpc>
                          <a:spcPct val="100000"/>
                        </a:lnSpc>
                        <a:spcBef>
                          <a:spcPts val="0"/>
                        </a:spcBef>
                        <a:spcAft>
                          <a:spcPts val="0"/>
                        </a:spcAft>
                        <a:buClrTx/>
                        <a:buSzTx/>
                        <a:buFontTx/>
                        <a:buNone/>
                        <a:tabLst/>
                        <a:defRPr/>
                      </a:pPr>
                      <a:r>
                        <a:rPr lang="en-US" sz="700" b="1" i="0" u="none" strike="noStrike" cap="none" spc="0" baseline="0">
                          <a:ln>
                            <a:noFill/>
                          </a:ln>
                          <a:solidFill>
                            <a:srgbClr val="595959"/>
                          </a:solidFill>
                          <a:effectLst/>
                          <a:uFillTx/>
                          <a:latin typeface="+mn-lt"/>
                          <a:ea typeface="+mn-ea"/>
                          <a:cs typeface="Arial" panose="020B0604020202020204" pitchFamily="34" charset="0"/>
                          <a:sym typeface="华文细黑"/>
                        </a:rPr>
                        <a:t>Total</a:t>
                      </a:r>
                      <a:r>
                        <a:rPr lang="zh-CN" altLang="en-US" sz="700" b="1" i="0" u="none" strike="noStrike" cap="none" spc="0" baseline="0">
                          <a:ln>
                            <a:noFill/>
                          </a:ln>
                          <a:solidFill>
                            <a:srgbClr val="595959"/>
                          </a:solidFill>
                          <a:effectLst/>
                          <a:uFillTx/>
                          <a:latin typeface="+mn-lt"/>
                          <a:ea typeface="+mn-ea"/>
                          <a:cs typeface="Arial" panose="020B0604020202020204" pitchFamily="34" charset="0"/>
                          <a:sym typeface="华文细黑"/>
                        </a:rPr>
                        <a:t> </a:t>
                      </a: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Current</a:t>
                      </a:r>
                      <a:r>
                        <a:rPr lang="zh-CN" altLang="en-US" sz="700" b="1" i="0" u="none" strike="noStrike" cap="none" spc="0" baseline="0">
                          <a:ln>
                            <a:noFill/>
                          </a:ln>
                          <a:solidFill>
                            <a:srgbClr val="595959"/>
                          </a:solidFill>
                          <a:effectLst/>
                          <a:uFillTx/>
                          <a:latin typeface="+mn-lt"/>
                          <a:ea typeface="+mn-ea"/>
                          <a:cs typeface="Arial" panose="020B0604020202020204" pitchFamily="34" charset="0"/>
                          <a:sym typeface="华文细黑"/>
                        </a:rPr>
                        <a:t> </a:t>
                      </a: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Liabilities</a:t>
                      </a:r>
                      <a:endParaRPr lang="en-US" sz="700" b="1" i="0" u="none" strike="noStrike" cap="none" spc="0" baseline="0">
                        <a:ln>
                          <a:noFill/>
                        </a:ln>
                        <a:solidFill>
                          <a:srgbClr val="595959"/>
                        </a:solidFill>
                        <a:effectLst/>
                        <a:uFillTx/>
                        <a:latin typeface="+mn-lt"/>
                        <a:ea typeface="+mn-ea"/>
                        <a:cs typeface="Arial" panose="020B0604020202020204" pitchFamily="34" charset="0"/>
                        <a:sym typeface="华文细黑"/>
                      </a:endParaRP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653.1</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rPr>
                        <a:t>529.3</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rPr>
                        <a:t>83.1</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47890279"/>
                  </a:ext>
                </a:extLst>
              </a:tr>
              <a:tr h="134338">
                <a:tc>
                  <a:txBody>
                    <a:bodyPr/>
                    <a:lstStyle/>
                    <a:p>
                      <a:pPr marL="0" marR="0" indent="0" algn="l" defTabSz="685982" rtl="0" eaLnBrk="1" fontAlgn="b" latinLnBrk="0" hangingPunct="1">
                        <a:lnSpc>
                          <a:spcPct val="100000"/>
                        </a:lnSpc>
                        <a:spcBef>
                          <a:spcPts val="0"/>
                        </a:spcBef>
                        <a:spcAft>
                          <a:spcPts val="0"/>
                        </a:spcAft>
                        <a:buClrTx/>
                        <a:buSzTx/>
                        <a:buFontTx/>
                        <a:buNone/>
                        <a:tabLst/>
                        <a:defRPr/>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Deferred tax liabilities</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5.1</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4.5</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0.7</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24"/>
                  </a:ext>
                </a:extLst>
              </a:tr>
              <a:tr h="134338">
                <a:tc>
                  <a:txBody>
                    <a:bodyPr/>
                    <a:lstStyle/>
                    <a:p>
                      <a:pPr marL="0" marR="0" indent="0" algn="l" defTabSz="685982" rtl="0" eaLnBrk="1" fontAlgn="b" latinLnBrk="0" hangingPunct="1">
                        <a:lnSpc>
                          <a:spcPct val="100000"/>
                        </a:lnSpc>
                        <a:spcBef>
                          <a:spcPts val="0"/>
                        </a:spcBef>
                        <a:spcAft>
                          <a:spcPts val="0"/>
                        </a:spcAft>
                        <a:buClrTx/>
                        <a:buSzTx/>
                        <a:buFontTx/>
                        <a:buNone/>
                        <a:tabLst/>
                        <a:defRPr/>
                      </a:pPr>
                      <a:r>
                        <a:rPr lang="en-US" sz="700" b="0" i="0" u="none" strike="noStrike" cap="none" spc="0" baseline="0">
                          <a:ln>
                            <a:noFill/>
                          </a:ln>
                          <a:solidFill>
                            <a:srgbClr val="595959"/>
                          </a:solidFill>
                          <a:effectLst/>
                          <a:uFillTx/>
                          <a:latin typeface="+mn-lt"/>
                          <a:ea typeface="+mn-ea"/>
                          <a:cs typeface="Arial" panose="020B0604020202020204" pitchFamily="34" charset="0"/>
                          <a:sym typeface="华文细黑"/>
                        </a:rPr>
                        <a:t>Other non-current liabilities</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mn-lt"/>
                          <a:ea typeface="+mn-ea"/>
                          <a:cs typeface="Arial" panose="020B0604020202020204" pitchFamily="34" charset="0"/>
                          <a:sym typeface="华文细黑"/>
                        </a:rPr>
                        <a:t>19.9</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13.7</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2.1</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25"/>
                  </a:ext>
                </a:extLst>
              </a:tr>
              <a:tr h="134338">
                <a:tc>
                  <a:txBody>
                    <a:bodyPr/>
                    <a:lstStyle/>
                    <a:p>
                      <a:pPr marL="0" marR="0" indent="0" algn="l" defTabSz="685982" rtl="0" eaLnBrk="1" fontAlgn="b" latinLnBrk="0" hangingPunct="1">
                        <a:lnSpc>
                          <a:spcPct val="100000"/>
                        </a:lnSpc>
                        <a:spcBef>
                          <a:spcPts val="0"/>
                        </a:spcBef>
                        <a:spcAft>
                          <a:spcPts val="0"/>
                        </a:spcAft>
                        <a:buClrTx/>
                        <a:buSzTx/>
                        <a:buFontTx/>
                        <a:buNone/>
                        <a:tabLst/>
                        <a:defRPr/>
                      </a:pPr>
                      <a:r>
                        <a:rPr lang="en-US" sz="700" b="1" i="0" u="none" strike="noStrike" cap="none" spc="0" baseline="0">
                          <a:ln>
                            <a:noFill/>
                          </a:ln>
                          <a:solidFill>
                            <a:srgbClr val="595959"/>
                          </a:solidFill>
                          <a:effectLst/>
                          <a:uFillTx/>
                          <a:latin typeface="+mn-lt"/>
                          <a:ea typeface="+mn-ea"/>
                          <a:cs typeface="Arial" panose="020B0604020202020204" pitchFamily="34" charset="0"/>
                          <a:sym typeface="华文细黑"/>
                        </a:rPr>
                        <a:t>Total non-current liabilities</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25.0</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18.2</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rPr>
                        <a:t>2.8</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26"/>
                  </a:ext>
                </a:extLst>
              </a:tr>
              <a:tr h="134338">
                <a:tc>
                  <a:txBody>
                    <a:bodyPr/>
                    <a:lstStyle/>
                    <a:p>
                      <a:pPr marL="0" marR="0" indent="0" algn="l" defTabSz="685982" rtl="0" eaLnBrk="1" fontAlgn="b" latinLnBrk="0" hangingPunct="1">
                        <a:lnSpc>
                          <a:spcPct val="100000"/>
                        </a:lnSpc>
                        <a:spcBef>
                          <a:spcPts val="0"/>
                        </a:spcBef>
                        <a:spcAft>
                          <a:spcPts val="0"/>
                        </a:spcAft>
                        <a:buClrTx/>
                        <a:buSzTx/>
                        <a:buFontTx/>
                        <a:buNone/>
                        <a:tabLst/>
                        <a:defRPr/>
                      </a:pPr>
                      <a:r>
                        <a:rPr lang="en-US" sz="700" b="1" i="0" u="none" strike="noStrike" cap="none" spc="0" baseline="0">
                          <a:ln>
                            <a:noFill/>
                          </a:ln>
                          <a:solidFill>
                            <a:srgbClr val="595959"/>
                          </a:solidFill>
                          <a:effectLst/>
                          <a:uFillTx/>
                          <a:latin typeface="+mn-lt"/>
                          <a:ea typeface="+mn-ea"/>
                          <a:cs typeface="Arial" panose="020B0604020202020204" pitchFamily="34" charset="0"/>
                          <a:sym typeface="华文细黑"/>
                        </a:rPr>
                        <a:t>Total Liabilities </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678.1</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rPr>
                        <a:t>547.5</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rPr>
                        <a:t>85.9</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8"/>
                  </a:ext>
                </a:extLst>
              </a:tr>
              <a:tr h="134338">
                <a:tc>
                  <a:txBody>
                    <a:bodyPr/>
                    <a:lstStyle/>
                    <a:p>
                      <a:pPr marL="0" marR="0" indent="0" algn="l" defTabSz="685982" rtl="0" eaLnBrk="1" fontAlgn="b" latinLnBrk="0" hangingPunct="1">
                        <a:lnSpc>
                          <a:spcPct val="100000"/>
                        </a:lnSpc>
                        <a:spcBef>
                          <a:spcPts val="0"/>
                        </a:spcBef>
                        <a:spcAft>
                          <a:spcPts val="0"/>
                        </a:spcAft>
                        <a:buClrTx/>
                        <a:buSzTx/>
                        <a:buFontTx/>
                        <a:buNone/>
                        <a:tabLst/>
                        <a:defRPr/>
                      </a:pPr>
                      <a:r>
                        <a:rPr lang="en-US" sz="700" b="1" i="0" u="none" strike="noStrike" cap="none" spc="0" baseline="0">
                          <a:ln>
                            <a:noFill/>
                          </a:ln>
                          <a:solidFill>
                            <a:srgbClr val="595959"/>
                          </a:solidFill>
                          <a:effectLst/>
                          <a:uFillTx/>
                          <a:latin typeface="+mn-lt"/>
                          <a:ea typeface="+mn-ea"/>
                          <a:cs typeface="Arial" panose="020B0604020202020204" pitchFamily="34" charset="0"/>
                          <a:sym typeface="华文细黑"/>
                        </a:rPr>
                        <a:t>Mezzanine equity</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1.5</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rPr>
                        <a:t>1.7</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0"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rPr>
                        <a:t>0.3</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03797826"/>
                  </a:ext>
                </a:extLst>
              </a:tr>
              <a:tr h="134338">
                <a:tc>
                  <a:txBody>
                    <a:bodyPr/>
                    <a:lstStyle/>
                    <a:p>
                      <a:pPr marL="0" marR="0" indent="0" algn="l" defTabSz="685982" rtl="0" eaLnBrk="1" fontAlgn="b" latinLnBrk="0" hangingPunct="1">
                        <a:lnSpc>
                          <a:spcPct val="100000"/>
                        </a:lnSpc>
                        <a:spcBef>
                          <a:spcPts val="0"/>
                        </a:spcBef>
                        <a:spcAft>
                          <a:spcPts val="0"/>
                        </a:spcAft>
                        <a:buClrTx/>
                        <a:buSzTx/>
                        <a:buFontTx/>
                        <a:buNone/>
                        <a:tabLst/>
                        <a:defRPr/>
                      </a:pP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Total Shareholders’ (Deficit) / Equity </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r" fontAlgn="ct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724.1</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r" fontAlgn="ctr"/>
                      <a:r>
                        <a:rPr lang="en-US" altLang="zh-CN" sz="700" b="0"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520.8</a:t>
                      </a:r>
                      <a:endPar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r" fontAlgn="ctr"/>
                      <a:r>
                        <a:rPr lang="en-US" altLang="zh-CN" sz="700" b="0" i="0" u="none" strike="noStrike" cap="none" spc="0" baseline="0" dirty="0">
                          <a:ln>
                            <a:noFill/>
                          </a:ln>
                          <a:solidFill>
                            <a:srgbClr val="595959"/>
                          </a:solidFill>
                          <a:effectLst/>
                          <a:uFillTx/>
                          <a:latin typeface="+mn-lt"/>
                          <a:ea typeface="+mn-ea"/>
                          <a:cs typeface="Arial" panose="020B0604020202020204" pitchFamily="34" charset="0"/>
                          <a:sym typeface="华文细黑"/>
                        </a:rPr>
                        <a:t>81.7</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20"/>
                  </a:ext>
                </a:extLst>
              </a:tr>
              <a:tr h="134338">
                <a:tc>
                  <a:txBody>
                    <a:bodyPr/>
                    <a:lstStyle/>
                    <a:p>
                      <a:pPr marL="0" marR="0" indent="0" algn="l" defTabSz="685982" rtl="0" fontAlgn="b" latinLnBrk="0">
                        <a:lnSpc>
                          <a:spcPct val="100000"/>
                        </a:lnSpc>
                        <a:spcBef>
                          <a:spcPts val="0"/>
                        </a:spcBef>
                        <a:spcAft>
                          <a:spcPts val="0"/>
                        </a:spcAft>
                        <a:buClrTx/>
                        <a:buSzTx/>
                        <a:buFontTx/>
                        <a:buNone/>
                        <a:tabLst/>
                      </a:pPr>
                      <a:r>
                        <a:rPr lang="en-US" sz="700" b="1" i="0" u="none" strike="noStrike" cap="none" spc="0" baseline="0">
                          <a:ln>
                            <a:noFill/>
                          </a:ln>
                          <a:solidFill>
                            <a:srgbClr val="595959"/>
                          </a:solidFill>
                          <a:effectLst/>
                          <a:uFillTx/>
                          <a:latin typeface="+mn-lt"/>
                          <a:ea typeface="+mn-ea"/>
                          <a:cs typeface="Arial" panose="020B0604020202020204" pitchFamily="34" charset="0"/>
                          <a:sym typeface="华文细黑"/>
                        </a:rPr>
                        <a:t>Total Liabilities and Shareholders’ (Deficit) / Equity</a:t>
                      </a:r>
                    </a:p>
                  </a:txBody>
                  <a:tcPr marL="9144" marR="9144" marT="9144" marB="9144"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CN" sz="700" b="1" i="0" u="none" strike="noStrike" cap="none" spc="0" baseline="0">
                          <a:ln>
                            <a:noFill/>
                          </a:ln>
                          <a:solidFill>
                            <a:srgbClr val="595959"/>
                          </a:solidFill>
                          <a:effectLst/>
                          <a:uFillTx/>
                          <a:latin typeface="+mn-lt"/>
                          <a:ea typeface="+mn-ea"/>
                          <a:cs typeface="Arial" panose="020B0604020202020204" pitchFamily="34" charset="0"/>
                          <a:sym typeface="华文细黑"/>
                        </a:rPr>
                        <a:t>1403.7</a:t>
                      </a:r>
                    </a:p>
                  </a:txBody>
                  <a:tcPr marL="9525" marR="540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CN" sz="700" b="1" i="0" u="none" strike="noStrike" cap="none" spc="0" baseline="0" dirty="0" smtClean="0">
                          <a:ln>
                            <a:noFill/>
                          </a:ln>
                          <a:solidFill>
                            <a:srgbClr val="595959"/>
                          </a:solidFill>
                          <a:effectLst/>
                          <a:uFillTx/>
                          <a:latin typeface="+mn-lt"/>
                          <a:ea typeface="+mn-ea"/>
                          <a:cs typeface="Arial" panose="020B0604020202020204" pitchFamily="34" charset="0"/>
                          <a:sym typeface="华文细黑"/>
                        </a:rPr>
                        <a:t>1070.0</a:t>
                      </a:r>
                      <a:endPar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CN" sz="700" b="1" i="0" u="none" strike="noStrike" cap="none" spc="0" baseline="0" dirty="0">
                          <a:ln>
                            <a:noFill/>
                          </a:ln>
                          <a:solidFill>
                            <a:srgbClr val="595959"/>
                          </a:solidFill>
                          <a:effectLst/>
                          <a:uFillTx/>
                          <a:latin typeface="+mn-lt"/>
                          <a:ea typeface="+mn-ea"/>
                          <a:cs typeface="Arial" panose="020B0604020202020204" pitchFamily="34" charset="0"/>
                          <a:sym typeface="华文细黑"/>
                        </a:rPr>
                        <a:t>167.9</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21"/>
                  </a:ext>
                </a:extLst>
              </a:tr>
            </a:tbl>
          </a:graphicData>
        </a:graphic>
      </p:graphicFrame>
      <p:sp>
        <p:nvSpPr>
          <p:cNvPr id="5" name="文本框 10"/>
          <p:cNvSpPr txBox="1"/>
          <p:nvPr/>
        </p:nvSpPr>
        <p:spPr>
          <a:xfrm>
            <a:off x="349250" y="4924537"/>
            <a:ext cx="8445500" cy="215444"/>
          </a:xfrm>
          <a:prstGeom prst="rect">
            <a:avLst/>
          </a:prstGeom>
          <a:noFill/>
          <a:ln>
            <a:noFill/>
          </a:ln>
        </p:spPr>
        <p:txBody>
          <a:bodyPr wrap="square" lIns="0" rtlCol="0" anchor="b"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18872" indent="-118872"/>
            <a:r>
              <a:rPr lang="en-US" altLang="zh-CN" sz="800" i="1">
                <a:solidFill>
                  <a:schemeClr val="bg1">
                    <a:lumMod val="50000"/>
                  </a:schemeClr>
                </a:solidFill>
                <a:latin typeface="Arial" panose="020B0604020202020204" pitchFamily="34" charset="0"/>
                <a:cs typeface="Arial" panose="020B0604020202020204" pitchFamily="34" charset="0"/>
              </a:rPr>
              <a:t>Note: Assumes USD RMB FX rate of 6.9618</a:t>
            </a:r>
          </a:p>
        </p:txBody>
      </p:sp>
    </p:spTree>
    <p:extLst>
      <p:ext uri="{BB962C8B-B14F-4D97-AF65-F5344CB8AC3E}">
        <p14:creationId xmlns:p14="http://schemas.microsoft.com/office/powerpoint/2010/main" val="15421095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45"/>
          <p:cNvSpPr/>
          <p:nvPr/>
        </p:nvSpPr>
        <p:spPr>
          <a:xfrm>
            <a:off x="347470" y="262702"/>
            <a:ext cx="6151299" cy="2462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r>
              <a:rPr lang="en-US" altLang="zh-CN" sz="155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Unaudited Income Statement Data</a:t>
            </a:r>
          </a:p>
        </p:txBody>
      </p:sp>
      <p:sp>
        <p:nvSpPr>
          <p:cNvPr id="28" name="Shape 1546"/>
          <p:cNvSpPr/>
          <p:nvPr/>
        </p:nvSpPr>
        <p:spPr>
          <a:xfrm>
            <a:off x="347472" y="355034"/>
            <a:ext cx="3426392"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endParaRPr sz="100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251639926"/>
              </p:ext>
            </p:extLst>
          </p:nvPr>
        </p:nvGraphicFramePr>
        <p:xfrm>
          <a:off x="347470" y="524028"/>
          <a:ext cx="8321040" cy="3844218"/>
        </p:xfrm>
        <a:graphic>
          <a:graphicData uri="http://schemas.openxmlformats.org/drawingml/2006/table">
            <a:tbl>
              <a:tblPr firstRow="1" bandRow="1">
                <a:noFill/>
                <a:tableStyleId>{2D5ABB26-0587-4C30-8999-92F81FD0307C}</a:tableStyleId>
              </a:tblPr>
              <a:tblGrid>
                <a:gridCol w="4306518">
                  <a:extLst>
                    <a:ext uri="{9D8B030D-6E8A-4147-A177-3AD203B41FA5}">
                      <a16:colId xmlns:a16="http://schemas.microsoft.com/office/drawing/2014/main" val="20000"/>
                    </a:ext>
                  </a:extLst>
                </a:gridCol>
                <a:gridCol w="1610830">
                  <a:extLst>
                    <a:ext uri="{9D8B030D-6E8A-4147-A177-3AD203B41FA5}">
                      <a16:colId xmlns:a16="http://schemas.microsoft.com/office/drawing/2014/main" val="20001"/>
                    </a:ext>
                  </a:extLst>
                </a:gridCol>
                <a:gridCol w="1266208">
                  <a:extLst>
                    <a:ext uri="{9D8B030D-6E8A-4147-A177-3AD203B41FA5}">
                      <a16:colId xmlns:a16="http://schemas.microsoft.com/office/drawing/2014/main" val="20002"/>
                    </a:ext>
                  </a:extLst>
                </a:gridCol>
                <a:gridCol w="1137484">
                  <a:extLst>
                    <a:ext uri="{9D8B030D-6E8A-4147-A177-3AD203B41FA5}">
                      <a16:colId xmlns:a16="http://schemas.microsoft.com/office/drawing/2014/main" val="20003"/>
                    </a:ext>
                  </a:extLst>
                </a:gridCol>
              </a:tblGrid>
              <a:tr h="221662">
                <a:tc>
                  <a:txBody>
                    <a:bodyPr/>
                    <a:lstStyle/>
                    <a:p>
                      <a:pPr marL="0" algn="l" defTabSz="914400" rtl="0" eaLnBrk="0" fontAlgn="base" latinLnBrk="0" hangingPunct="0">
                        <a:spcBef>
                          <a:spcPts val="526"/>
                        </a:spcBef>
                        <a:spcAft>
                          <a:spcPct val="0"/>
                        </a:spcAft>
                        <a:buClr>
                          <a:srgbClr val="686868"/>
                        </a:buClr>
                        <a:buSzPct val="90000"/>
                      </a:pPr>
                      <a:endParaRPr lang="en-US" sz="900" b="1" kern="1200" dirty="0">
                        <a:solidFill>
                          <a:srgbClr val="4981F7"/>
                        </a:solidFill>
                        <a:latin typeface="Arial" panose="020B0604020202020204" pitchFamily="34" charset="0"/>
                        <a:ea typeface="Microsoft YaHei" pitchFamily="34" charset="-122"/>
                        <a:cs typeface="Arial" panose="020B0604020202020204" pitchFamily="34" charset="0"/>
                      </a:endParaRPr>
                    </a:p>
                  </a:txBody>
                  <a:tcPr marL="9144" marR="9144" marT="9144" marB="9144" anchor="ctr">
                    <a:lnL>
                      <a:noFill/>
                    </a:lnL>
                    <a:lnR>
                      <a:noFill/>
                    </a:lnR>
                    <a:lnT w="6350">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ctr" defTabSz="914400" rtl="0" eaLnBrk="0" fontAlgn="base" latinLnBrk="0" hangingPunct="0">
                        <a:lnSpc>
                          <a:spcPct val="100000"/>
                        </a:lnSpc>
                        <a:spcBef>
                          <a:spcPts val="526"/>
                        </a:spcBef>
                        <a:spcAft>
                          <a:spcPct val="0"/>
                        </a:spcAft>
                        <a:buClr>
                          <a:srgbClr val="686868"/>
                        </a:buClr>
                        <a:buSzPct val="90000"/>
                        <a:buFontTx/>
                        <a:buNone/>
                        <a:tabLst/>
                        <a:defRPr/>
                      </a:pPr>
                      <a:r>
                        <a:rPr lang="en-US" altLang="zh-CN" sz="900" b="1" kern="1200" noProof="0" dirty="0">
                          <a:solidFill>
                            <a:srgbClr val="4981F7"/>
                          </a:solidFill>
                          <a:latin typeface="Arial" panose="020B0604020202020204" pitchFamily="34" charset="0"/>
                          <a:ea typeface="Microsoft YaHei" pitchFamily="34" charset="-122"/>
                          <a:cs typeface="Arial" panose="020B0604020202020204" pitchFamily="34" charset="0"/>
                        </a:rPr>
                        <a:t>For the Six Months Ended December 31,</a:t>
                      </a:r>
                    </a:p>
                  </a:txBody>
                  <a:tcPr marL="9144" marR="9144" marT="9144" marB="9144"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a:p>
                  </a:txBody>
                  <a:tcPr/>
                </a:tc>
                <a:tc hMerge="1">
                  <a:txBody>
                    <a:bodyPr/>
                    <a:lstStyle/>
                    <a:p>
                      <a:pPr marL="182880" marR="0" lvl="0" indent="0" algn="ctr" defTabSz="914400" rtl="0" eaLnBrk="1" fontAlgn="base" latinLnBrk="0" hangingPunct="1">
                        <a:lnSpc>
                          <a:spcPct val="100000"/>
                        </a:lnSpc>
                        <a:spcBef>
                          <a:spcPts val="1200"/>
                        </a:spcBef>
                        <a:spcAft>
                          <a:spcPts val="1200"/>
                        </a:spcAft>
                        <a:buClrTx/>
                        <a:buSzTx/>
                        <a:buFontTx/>
                        <a:buNone/>
                        <a:tabLst/>
                        <a:defRPr/>
                      </a:pPr>
                      <a:endParaRPr kumimoji="0" lang="en-US" altLang="zh-CN" sz="11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a:txBody>
                  <a:tcPr marL="9144" marR="9144" marT="9144" marB="9144" anchor="ctr">
                    <a:lnL>
                      <a:noFill/>
                    </a:lnL>
                    <a:lnR>
                      <a:noFill/>
                    </a:lnR>
                    <a:lnT w="12700" cap="flat" cmpd="sng" algn="ctr">
                      <a:noFill/>
                      <a:prstDash val="solid"/>
                      <a:round/>
                      <a:headEnd type="none" w="med" len="med"/>
                      <a:tailEnd type="none" w="med" len="med"/>
                    </a:lnT>
                    <a:lnB w="6350" cap="flat" cmpd="sng" algn="ctr">
                      <a:solidFill>
                        <a:srgbClr val="4D4D4D"/>
                      </a:solidFill>
                      <a:prstDash val="solid"/>
                      <a:round/>
                      <a:headEnd type="none" w="med" len="med"/>
                      <a:tailEnd type="none" w="med" len="med"/>
                    </a:lnB>
                  </a:tcPr>
                </a:tc>
                <a:extLst>
                  <a:ext uri="{0D108BD9-81ED-4DB2-BD59-A6C34878D82A}">
                    <a16:rowId xmlns:a16="http://schemas.microsoft.com/office/drawing/2014/main" val="10000"/>
                  </a:ext>
                </a:extLst>
              </a:tr>
              <a:tr h="311300">
                <a:tc>
                  <a:txBody>
                    <a:bodyPr/>
                    <a:lstStyle/>
                    <a:p>
                      <a:pPr marL="0" algn="l" defTabSz="914400" rtl="0" eaLnBrk="0" fontAlgn="base" latinLnBrk="0" hangingPunct="0">
                        <a:spcBef>
                          <a:spcPts val="526"/>
                        </a:spcBef>
                        <a:spcAft>
                          <a:spcPct val="0"/>
                        </a:spcAft>
                        <a:buClr>
                          <a:srgbClr val="686868"/>
                        </a:buClr>
                        <a:buSzPct val="90000"/>
                      </a:pPr>
                      <a:r>
                        <a:rPr lang="en-US" sz="900" b="1" kern="1200" dirty="0">
                          <a:solidFill>
                            <a:srgbClr val="4981F7"/>
                          </a:solidFill>
                          <a:latin typeface="Arial" panose="020B0604020202020204" pitchFamily="34" charset="0"/>
                          <a:ea typeface="Microsoft YaHei" pitchFamily="34" charset="-122"/>
                          <a:cs typeface="Arial" panose="020B0604020202020204" pitchFamily="34" charset="0"/>
                        </a:rPr>
                        <a:t>(in Millions)</a:t>
                      </a:r>
                    </a:p>
                  </a:txBody>
                  <a:tcPr marL="9525" marR="9525" marT="9525" marB="27432" anchor="b">
                    <a:lnR>
                      <a:noFill/>
                    </a:lnR>
                    <a:lnT w="9525"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b"/>
                      <a:r>
                        <a:rPr lang="en-US" sz="900" b="1" i="0" u="none" strike="noStrike" dirty="0">
                          <a:solidFill>
                            <a:srgbClr val="4981F7"/>
                          </a:solidFill>
                          <a:effectLst/>
                          <a:latin typeface="Arial" panose="020B0604020202020204" pitchFamily="34" charset="0"/>
                          <a:cs typeface="Arial" panose="020B0604020202020204" pitchFamily="34" charset="0"/>
                        </a:rPr>
                        <a:t>2020</a:t>
                      </a:r>
                      <a:br>
                        <a:rPr lang="en-US" sz="900" b="1" i="0" u="none" strike="noStrike" dirty="0">
                          <a:solidFill>
                            <a:srgbClr val="4981F7"/>
                          </a:solidFill>
                          <a:effectLst/>
                          <a:latin typeface="Arial" panose="020B0604020202020204" pitchFamily="34" charset="0"/>
                          <a:cs typeface="Arial" panose="020B0604020202020204" pitchFamily="34" charset="0"/>
                        </a:rPr>
                      </a:br>
                      <a:r>
                        <a:rPr lang="en-US" sz="900" b="1" i="0" u="none" strike="noStrike" dirty="0">
                          <a:solidFill>
                            <a:srgbClr val="4981F7"/>
                          </a:solidFill>
                          <a:effectLst/>
                          <a:latin typeface="Arial" panose="020B0604020202020204" pitchFamily="34" charset="0"/>
                          <a:cs typeface="Arial" panose="020B0604020202020204" pitchFamily="34" charset="0"/>
                        </a:rPr>
                        <a:t>(RMB)</a:t>
                      </a:r>
                    </a:p>
                  </a:txBody>
                  <a:tcPr marL="9525" marR="9525" marT="9525" marB="27432" anchor="ctr">
                    <a:lnL>
                      <a:noFill/>
                    </a:lnL>
                    <a:lnT w="1270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marL="0" marR="0" indent="0" algn="ctr" defTabSz="685982" rtl="0" eaLnBrk="1" fontAlgn="b" latinLnBrk="0" hangingPunct="1">
                        <a:lnSpc>
                          <a:spcPct val="100000"/>
                        </a:lnSpc>
                        <a:spcBef>
                          <a:spcPts val="0"/>
                        </a:spcBef>
                        <a:spcAft>
                          <a:spcPts val="0"/>
                        </a:spcAft>
                        <a:buClrTx/>
                        <a:buSzTx/>
                        <a:buFontTx/>
                        <a:buNone/>
                        <a:tabLst/>
                        <a:defRPr/>
                      </a:pPr>
                      <a:r>
                        <a:rPr lang="en-US" sz="900" b="1" i="0" u="none" strike="noStrike" dirty="0">
                          <a:solidFill>
                            <a:srgbClr val="4981F7"/>
                          </a:solidFill>
                          <a:effectLst/>
                          <a:latin typeface="Arial" panose="020B0604020202020204" pitchFamily="34" charset="0"/>
                          <a:cs typeface="Arial" panose="020B0604020202020204" pitchFamily="34" charset="0"/>
                        </a:rPr>
                        <a:t>2021</a:t>
                      </a:r>
                      <a:br>
                        <a:rPr lang="en-US" sz="900" b="1" i="0" u="none" strike="noStrike" dirty="0">
                          <a:solidFill>
                            <a:srgbClr val="4981F7"/>
                          </a:solidFill>
                          <a:effectLst/>
                          <a:latin typeface="Arial" panose="020B0604020202020204" pitchFamily="34" charset="0"/>
                          <a:cs typeface="Arial" panose="020B0604020202020204" pitchFamily="34" charset="0"/>
                        </a:rPr>
                      </a:br>
                      <a:r>
                        <a:rPr lang="en-US" sz="900" b="1" i="0" u="none" strike="noStrike" dirty="0">
                          <a:solidFill>
                            <a:srgbClr val="4981F7"/>
                          </a:solidFill>
                          <a:effectLst/>
                          <a:latin typeface="Arial" panose="020B0604020202020204" pitchFamily="34" charset="0"/>
                          <a:cs typeface="Arial" panose="020B0604020202020204" pitchFamily="34" charset="0"/>
                        </a:rPr>
                        <a:t>(RMB)</a:t>
                      </a:r>
                    </a:p>
                  </a:txBody>
                  <a:tcPr marL="9525" marR="9525" marT="9525" marB="27432" anchor="ctr">
                    <a:lnT w="1270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marL="0" marR="0" indent="0" algn="ctr" defTabSz="685982" rtl="0" eaLnBrk="1" fontAlgn="b" latinLnBrk="0" hangingPunct="1">
                        <a:lnSpc>
                          <a:spcPct val="100000"/>
                        </a:lnSpc>
                        <a:spcBef>
                          <a:spcPts val="0"/>
                        </a:spcBef>
                        <a:spcAft>
                          <a:spcPts val="0"/>
                        </a:spcAft>
                        <a:buClrTx/>
                        <a:buSzTx/>
                        <a:buFontTx/>
                        <a:buNone/>
                        <a:tabLst/>
                        <a:defRPr/>
                      </a:pPr>
                      <a:r>
                        <a:rPr lang="en-US" sz="900" b="1" i="0" u="none" strike="noStrike">
                          <a:solidFill>
                            <a:srgbClr val="4981F7"/>
                          </a:solidFill>
                          <a:effectLst/>
                          <a:latin typeface="Arial" panose="020B0604020202020204" pitchFamily="34" charset="0"/>
                          <a:cs typeface="Arial" panose="020B0604020202020204" pitchFamily="34" charset="0"/>
                        </a:rPr>
                        <a:t>2021</a:t>
                      </a:r>
                      <a:br>
                        <a:rPr lang="en-US" sz="900" b="1" i="0" u="none" strike="noStrike">
                          <a:solidFill>
                            <a:srgbClr val="4981F7"/>
                          </a:solidFill>
                          <a:effectLst/>
                          <a:latin typeface="Arial" panose="020B0604020202020204" pitchFamily="34" charset="0"/>
                          <a:cs typeface="Arial" panose="020B0604020202020204" pitchFamily="34" charset="0"/>
                        </a:rPr>
                      </a:br>
                      <a:r>
                        <a:rPr lang="en-US" sz="900" b="1" i="0" u="none" strike="noStrike">
                          <a:solidFill>
                            <a:srgbClr val="4981F7"/>
                          </a:solidFill>
                          <a:effectLst/>
                          <a:latin typeface="Arial" panose="020B0604020202020204" pitchFamily="34" charset="0"/>
                          <a:cs typeface="Arial" panose="020B0604020202020204" pitchFamily="34" charset="0"/>
                        </a:rPr>
                        <a:t>(USD)</a:t>
                      </a:r>
                    </a:p>
                  </a:txBody>
                  <a:tcPr marL="9525" marR="9525" marT="9525" marB="27432" anchor="ctr">
                    <a:lnR>
                      <a:noFill/>
                    </a:lnR>
                    <a:lnT w="1270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44000">
                <a:tc>
                  <a:txBody>
                    <a:bodyPr/>
                    <a:lstStyle/>
                    <a:p>
                      <a:pPr algn="l" fontAlgn="b"/>
                      <a:r>
                        <a:rPr lang="en-US" sz="700" b="0" i="0" u="sng" strike="noStrike">
                          <a:solidFill>
                            <a:srgbClr val="595959"/>
                          </a:solidFill>
                          <a:effectLst/>
                          <a:latin typeface="Arial" panose="020B0604020202020204" pitchFamily="34" charset="0"/>
                          <a:cs typeface="Arial" panose="020B0604020202020204" pitchFamily="34" charset="0"/>
                        </a:rPr>
                        <a:t>Revenues: </a:t>
                      </a:r>
                    </a:p>
                  </a:txBody>
                  <a:tcPr marL="9144" marR="9525" marT="18288" marB="18288" anchor="ctr">
                    <a:lnR>
                      <a:noFill/>
                    </a:lnR>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982" rtl="0" eaLnBrk="1" fontAlgn="b" latinLnBrk="0" hangingPunct="1">
                        <a:lnSpc>
                          <a:spcPct val="100000"/>
                        </a:lnSpc>
                        <a:spcBef>
                          <a:spcPts val="0"/>
                        </a:spcBef>
                        <a:spcAft>
                          <a:spcPts val="0"/>
                        </a:spcAft>
                        <a:buClrTx/>
                        <a:buSzTx/>
                        <a:buFontTx/>
                        <a:buNone/>
                        <a:tabLst>
                          <a:tab pos="541338" algn="dec"/>
                        </a:tabLst>
                        <a:defRPr/>
                      </a:pPr>
                      <a:endParaRPr lang="en-US"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9525" marT="9525" marB="0" anchor="ctr">
                    <a:lnL>
                      <a:noFill/>
                    </a:lnL>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982" rtl="0" eaLnBrk="1" fontAlgn="b" latinLnBrk="0" hangingPunct="1">
                        <a:lnSpc>
                          <a:spcPct val="100000"/>
                        </a:lnSpc>
                        <a:spcBef>
                          <a:spcPts val="0"/>
                        </a:spcBef>
                        <a:spcAft>
                          <a:spcPts val="0"/>
                        </a:spcAft>
                        <a:buClrTx/>
                        <a:buSzTx/>
                        <a:buFontTx/>
                        <a:buNone/>
                        <a:tabLst>
                          <a:tab pos="541338" algn="dec"/>
                        </a:tabLst>
                        <a:defRPr/>
                      </a:pPr>
                      <a:endParaRPr lang="en-US"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9525" marT="9525" marB="0" anchor="ctr">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982" rtl="0" eaLnBrk="1" fontAlgn="b" latinLnBrk="0" hangingPunct="1">
                        <a:lnSpc>
                          <a:spcPct val="100000"/>
                        </a:lnSpc>
                        <a:spcBef>
                          <a:spcPts val="0"/>
                        </a:spcBef>
                        <a:spcAft>
                          <a:spcPts val="0"/>
                        </a:spcAft>
                        <a:buClrTx/>
                        <a:buSzTx/>
                        <a:buFontTx/>
                        <a:buNone/>
                        <a:tabLst>
                          <a:tab pos="541338" algn="dec"/>
                        </a:tabLst>
                        <a:defRPr/>
                      </a:pPr>
                      <a:endParaRPr lang="en-US"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9525" marT="9525" marB="0" anchor="ctr">
                    <a:lnR>
                      <a:noFill/>
                    </a:lnR>
                    <a:lnT w="19050" cap="flat" cmpd="sng" algn="ctr">
                      <a:solidFill>
                        <a:schemeClr val="accent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144000">
                <a:tc>
                  <a:txBody>
                    <a:bodyPr/>
                    <a:lstStyle/>
                    <a:p>
                      <a:pPr algn="l" fontAlgn="b"/>
                      <a:r>
                        <a:rPr lang="en-US" sz="700" b="0" i="0" u="none" strike="noStrike">
                          <a:solidFill>
                            <a:srgbClr val="595959"/>
                          </a:solidFill>
                          <a:effectLst/>
                          <a:latin typeface="Arial" panose="020B0604020202020204" pitchFamily="34" charset="0"/>
                          <a:cs typeface="Arial" panose="020B0604020202020204" pitchFamily="34" charset="0"/>
                        </a:rPr>
                        <a:t>Recommendation Services:</a:t>
                      </a: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982" rtl="0" eaLnBrk="1" fontAlgn="b" latinLnBrk="0" hangingPunct="1">
                        <a:lnSpc>
                          <a:spcPct val="100000"/>
                        </a:lnSpc>
                        <a:spcBef>
                          <a:spcPts val="0"/>
                        </a:spcBef>
                        <a:spcAft>
                          <a:spcPts val="0"/>
                        </a:spcAft>
                        <a:buClrTx/>
                        <a:buSzTx/>
                        <a:buFontTx/>
                        <a:buNone/>
                        <a:tabLst>
                          <a:tab pos="541338" algn="dec"/>
                        </a:tabLst>
                        <a:defRPr/>
                      </a:pPr>
                      <a:r>
                        <a:rPr lang="en-US"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 </a:t>
                      </a:r>
                    </a:p>
                  </a:txBody>
                  <a:tcPr marL="9525" marR="9525"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982" rtl="0" eaLnBrk="1" fontAlgn="b" latinLnBrk="0" hangingPunct="1">
                        <a:lnSpc>
                          <a:spcPct val="100000"/>
                        </a:lnSpc>
                        <a:spcBef>
                          <a:spcPts val="0"/>
                        </a:spcBef>
                        <a:spcAft>
                          <a:spcPts val="0"/>
                        </a:spcAft>
                        <a:buClrTx/>
                        <a:buSzTx/>
                        <a:buFontTx/>
                        <a:buNone/>
                        <a:tabLst>
                          <a:tab pos="541338" algn="dec"/>
                        </a:tabLst>
                        <a:defRPr/>
                      </a:pPr>
                      <a:r>
                        <a:rPr lang="en-US"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 </a:t>
                      </a:r>
                    </a:p>
                  </a:txBody>
                  <a:tcPr marL="9525" marR="9525"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982" rtl="0" eaLnBrk="1" fontAlgn="b" latinLnBrk="0" hangingPunct="1">
                        <a:lnSpc>
                          <a:spcPct val="100000"/>
                        </a:lnSpc>
                        <a:spcBef>
                          <a:spcPts val="0"/>
                        </a:spcBef>
                        <a:spcAft>
                          <a:spcPts val="0"/>
                        </a:spcAft>
                        <a:buClrTx/>
                        <a:buSzTx/>
                        <a:buFontTx/>
                        <a:buNone/>
                        <a:tabLst>
                          <a:tab pos="541338" algn="dec"/>
                        </a:tabLst>
                        <a:defRPr/>
                      </a:pPr>
                      <a:endPar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9525" marT="9525" marB="0"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144000">
                <a:tc>
                  <a:txBody>
                    <a:bodyPr/>
                    <a:lstStyle/>
                    <a:p>
                      <a:pPr algn="l" fontAlgn="b"/>
                      <a:r>
                        <a:rPr lang="en-US" sz="700" b="0" i="0" u="none" strike="noStrike">
                          <a:solidFill>
                            <a:srgbClr val="595959"/>
                          </a:solidFill>
                          <a:effectLst/>
                          <a:latin typeface="Arial" panose="020B0604020202020204" pitchFamily="34" charset="0"/>
                          <a:cs typeface="Arial" panose="020B0604020202020204" pitchFamily="34" charset="0"/>
                        </a:rPr>
                        <a:t>Loans</a:t>
                      </a: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63.1</a:t>
                      </a:r>
                    </a:p>
                  </a:txBody>
                  <a:tcPr marL="9525" marR="576000" marT="9525" marB="0" anchor="b">
                    <a:lnL>
                      <a:noFill/>
                    </a:lnL>
                    <a:lnT w="9525" cap="flat" cmpd="sng" algn="ctr">
                      <a:solidFill>
                        <a:schemeClr val="bg2"/>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92.4</a:t>
                      </a:r>
                      <a:endPar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540000" marT="9525" marB="0" anchor="b">
                    <a:lnT w="9525" cap="flat" cmpd="sng" algn="ctr">
                      <a:solidFill>
                        <a:schemeClr val="bg2"/>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14.5</a:t>
                      </a:r>
                    </a:p>
                  </a:txBody>
                  <a:tcPr marL="9525" marR="504000" marT="9525" marB="0" anchor="b">
                    <a:lnR>
                      <a:noFill/>
                    </a:lnR>
                    <a:lnT w="9525" cap="flat" cmpd="sng" algn="ctr">
                      <a:solidFill>
                        <a:schemeClr val="bg2"/>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0004"/>
                  </a:ext>
                </a:extLst>
              </a:tr>
              <a:tr h="144000">
                <a:tc>
                  <a:txBody>
                    <a:bodyPr/>
                    <a:lstStyle/>
                    <a:p>
                      <a:pPr algn="l" fontAlgn="b"/>
                      <a:r>
                        <a:rPr lang="en-US" sz="700" b="0" i="0" u="none" strike="noStrike">
                          <a:solidFill>
                            <a:srgbClr val="595959"/>
                          </a:solidFill>
                          <a:effectLst/>
                          <a:latin typeface="Arial" panose="020B0604020202020204" pitchFamily="34" charset="0"/>
                          <a:cs typeface="Arial" panose="020B0604020202020204" pitchFamily="34" charset="0"/>
                        </a:rPr>
                        <a:t>Credit</a:t>
                      </a:r>
                      <a:r>
                        <a:rPr lang="en-US" sz="700" b="0" i="0" u="none" strike="noStrike" baseline="0">
                          <a:solidFill>
                            <a:srgbClr val="595959"/>
                          </a:solidFill>
                          <a:effectLst/>
                          <a:latin typeface="Arial" panose="020B0604020202020204" pitchFamily="34" charset="0"/>
                          <a:cs typeface="Arial" panose="020B0604020202020204" pitchFamily="34" charset="0"/>
                        </a:rPr>
                        <a:t> Cards</a:t>
                      </a:r>
                      <a:r>
                        <a:rPr lang="en-US" sz="700" b="0" i="0" u="none" strike="noStrike">
                          <a:solidFill>
                            <a:srgbClr val="595959"/>
                          </a:solidFill>
                          <a:effectLst/>
                          <a:latin typeface="Arial" panose="020B0604020202020204" pitchFamily="34" charset="0"/>
                          <a:cs typeface="Arial" panose="020B0604020202020204" pitchFamily="34" charset="0"/>
                        </a:rPr>
                        <a:t> </a:t>
                      </a:r>
                    </a:p>
                  </a:txBody>
                  <a:tcPr marL="118872" marR="9525" marT="18288" marB="18288" anchor="ctr">
                    <a:lnR>
                      <a:noFill/>
                    </a:lnR>
                    <a:lnT w="9525" cap="flat" cmpd="sng" algn="ctr">
                      <a:solidFill>
                        <a:srgbClr val="595959"/>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123.8</a:t>
                      </a:r>
                    </a:p>
                  </a:txBody>
                  <a:tcPr marL="9525" marR="576000" marT="9525" marB="0" anchor="b">
                    <a:lnL>
                      <a:noFill/>
                    </a:lnL>
                    <a:lnT w="9525" cap="flat" cmpd="sng" algn="ctr">
                      <a:solidFill>
                        <a:srgbClr val="595959"/>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227.9</a:t>
                      </a:r>
                    </a:p>
                  </a:txBody>
                  <a:tcPr marL="9525" marR="540000" marT="9525" marB="0" anchor="b">
                    <a:lnT w="9525" cap="flat" cmpd="sng" algn="ctr">
                      <a:solidFill>
                        <a:srgbClr val="595959"/>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35.8</a:t>
                      </a:r>
                    </a:p>
                  </a:txBody>
                  <a:tcPr marL="9525" marR="504000" marT="9525" marB="0" anchor="b">
                    <a:lnR>
                      <a:noFill/>
                    </a:lnR>
                    <a:lnT w="9525" cap="flat" cmpd="sng" algn="ctr">
                      <a:solidFill>
                        <a:srgbClr val="595959"/>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144000">
                <a:tc>
                  <a:txBody>
                    <a:bodyPr/>
                    <a:lstStyle/>
                    <a:p>
                      <a:pPr algn="l" fontAlgn="b"/>
                      <a:r>
                        <a:rPr lang="en-US" sz="700" b="0" i="0" u="none" strike="noStrike">
                          <a:solidFill>
                            <a:srgbClr val="595959"/>
                          </a:solidFill>
                          <a:effectLst/>
                          <a:latin typeface="Arial" panose="020B0604020202020204" pitchFamily="34" charset="0"/>
                          <a:cs typeface="Arial" panose="020B0604020202020204" pitchFamily="34" charset="0"/>
                        </a:rPr>
                        <a:t>Total Recommendation Services</a:t>
                      </a: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186.9</a:t>
                      </a:r>
                    </a:p>
                  </a:txBody>
                  <a:tcPr marL="9525" marR="576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320.3</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50.3</a:t>
                      </a:r>
                    </a:p>
                  </a:txBody>
                  <a:tcPr marL="9525" marR="504000" marT="9525" marB="0"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33152251"/>
                  </a:ext>
                </a:extLst>
              </a:tr>
              <a:tr h="144000">
                <a:tc>
                  <a:txBody>
                    <a:bodyPr/>
                    <a:lstStyle/>
                    <a:p>
                      <a:pPr algn="l" fontAlgn="b"/>
                      <a:r>
                        <a:rPr lang="en-US" sz="700" b="0" i="0" u="none" strike="noStrike">
                          <a:solidFill>
                            <a:srgbClr val="595959"/>
                          </a:solidFill>
                          <a:effectLst/>
                          <a:latin typeface="Arial" panose="020B0604020202020204" pitchFamily="34" charset="0"/>
                          <a:cs typeface="Arial" panose="020B0604020202020204" pitchFamily="34" charset="0"/>
                        </a:rPr>
                        <a:t>Big data and system-based risk management services</a:t>
                      </a: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75.1</a:t>
                      </a:r>
                    </a:p>
                  </a:txBody>
                  <a:tcPr marL="9525" marR="576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67.3</a:t>
                      </a:r>
                      <a:endPar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10.6</a:t>
                      </a:r>
                    </a:p>
                  </a:txBody>
                  <a:tcPr marL="9525" marR="504000" marT="9525" marB="0"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r h="144000">
                <a:tc>
                  <a:txBody>
                    <a:bodyPr/>
                    <a:lstStyle/>
                    <a:p>
                      <a:pPr algn="l" fontAlgn="b"/>
                      <a:r>
                        <a:rPr lang="en-US" sz="700" b="0" i="0" u="none" strike="noStrike">
                          <a:solidFill>
                            <a:srgbClr val="595959"/>
                          </a:solidFill>
                          <a:effectLst/>
                          <a:latin typeface="Arial" panose="020B0604020202020204" pitchFamily="34" charset="0"/>
                          <a:cs typeface="Arial" panose="020B0604020202020204" pitchFamily="34" charset="0"/>
                        </a:rPr>
                        <a:t>Advertising, Marketing and Other Services</a:t>
                      </a: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21.6</a:t>
                      </a:r>
                    </a:p>
                  </a:txBody>
                  <a:tcPr marL="9525" marR="576000" marT="9525" marB="0" anchor="b">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73.9</a:t>
                      </a: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11.5</a:t>
                      </a:r>
                    </a:p>
                  </a:txBody>
                  <a:tcPr marL="9525" marR="504000" marT="9525" marB="0" anchor="b">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9"/>
                  </a:ext>
                </a:extLst>
              </a:tr>
              <a:tr h="144000">
                <a:tc>
                  <a:txBody>
                    <a:bodyPr/>
                    <a:lstStyle/>
                    <a:p>
                      <a:pPr marL="0" indent="0" algn="l" fontAlgn="b">
                        <a:tabLst/>
                      </a:pPr>
                      <a:r>
                        <a:rPr lang="en-US" sz="700" b="1" i="0" u="none" strike="noStrike">
                          <a:solidFill>
                            <a:srgbClr val="595959"/>
                          </a:solidFill>
                          <a:effectLst/>
                          <a:latin typeface="Arial" panose="020B0604020202020204" pitchFamily="34" charset="0"/>
                          <a:cs typeface="Arial" panose="020B0604020202020204" pitchFamily="34" charset="0"/>
                        </a:rPr>
                        <a:t>Total Revenues    </a:t>
                      </a:r>
                    </a:p>
                  </a:txBody>
                  <a:tcPr marL="9525"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283.6</a:t>
                      </a:r>
                    </a:p>
                  </a:txBody>
                  <a:tcPr marL="9525" marR="576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461.5</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72.4</a:t>
                      </a:r>
                    </a:p>
                  </a:txBody>
                  <a:tcPr marL="9525" marR="504000" marT="9525" marB="0"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144000">
                <a:tc>
                  <a:txBody>
                    <a:bodyPr/>
                    <a:lstStyle/>
                    <a:p>
                      <a:pPr algn="l" fontAlgn="b"/>
                      <a:r>
                        <a:rPr lang="en-US" sz="700" b="0" i="0" u="none" strike="noStrike">
                          <a:solidFill>
                            <a:srgbClr val="595959"/>
                          </a:solidFill>
                          <a:effectLst/>
                          <a:latin typeface="Arial" panose="020B0604020202020204" pitchFamily="34" charset="0"/>
                          <a:cs typeface="Arial" panose="020B0604020202020204" pitchFamily="34" charset="0"/>
                        </a:rPr>
                        <a:t>Cost of Promotion and Acquisition </a:t>
                      </a: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(194.2)</a:t>
                      </a:r>
                    </a:p>
                  </a:txBody>
                  <a:tcPr marL="9525" marR="576000" marT="9525" marB="0" anchor="b">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(334.8)</a:t>
                      </a: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(52.5)</a:t>
                      </a:r>
                    </a:p>
                  </a:txBody>
                  <a:tcPr marL="9525" marR="504000" marT="9525" marB="0" anchor="b">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8"/>
                  </a:ext>
                </a:extLst>
              </a:tr>
              <a:tr h="144000">
                <a:tc>
                  <a:txBody>
                    <a:bodyPr/>
                    <a:lstStyle/>
                    <a:p>
                      <a:pPr algn="l" fontAlgn="b"/>
                      <a:r>
                        <a:rPr lang="en-US" sz="700" b="0" i="0" u="none" strike="noStrike" dirty="0">
                          <a:solidFill>
                            <a:srgbClr val="595959"/>
                          </a:solidFill>
                          <a:effectLst/>
                          <a:latin typeface="Arial" panose="020B0604020202020204" pitchFamily="34" charset="0"/>
                          <a:cs typeface="Arial" panose="020B0604020202020204" pitchFamily="34" charset="0"/>
                        </a:rPr>
                        <a:t>Cost of Operation</a:t>
                      </a: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(50.9)</a:t>
                      </a:r>
                    </a:p>
                  </a:txBody>
                  <a:tcPr marL="9525" marR="576000" marT="9525" marB="0" anchor="b">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(45.1)</a:t>
                      </a: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(7.1)</a:t>
                      </a:r>
                    </a:p>
                  </a:txBody>
                  <a:tcPr marL="9525" marR="504000" marT="9525" marB="0" anchor="b">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25180012"/>
                  </a:ext>
                </a:extLst>
              </a:tr>
              <a:tr h="135851">
                <a:tc>
                  <a:txBody>
                    <a:bodyPr/>
                    <a:lstStyle/>
                    <a:p>
                      <a:pPr algn="l" fontAlgn="b"/>
                      <a:r>
                        <a:rPr lang="en-US"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    Total cost of services</a:t>
                      </a:r>
                    </a:p>
                  </a:txBody>
                  <a:tcPr marL="9525"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(245.1)</a:t>
                      </a:r>
                    </a:p>
                  </a:txBody>
                  <a:tcPr marL="9525" marR="576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(379.9)</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(59.6)</a:t>
                      </a:r>
                    </a:p>
                  </a:txBody>
                  <a:tcPr marL="9525" marR="504000" marT="9525" marB="0"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785461180"/>
                  </a:ext>
                </a:extLst>
              </a:tr>
              <a:tr h="144000">
                <a:tc>
                  <a:txBody>
                    <a:bodyPr/>
                    <a:lstStyle/>
                    <a:p>
                      <a:pPr algn="l" fontAlgn="b"/>
                      <a:r>
                        <a:rPr lang="en-US" sz="700" b="0" i="0" u="none" strike="noStrike" dirty="0">
                          <a:solidFill>
                            <a:srgbClr val="595959"/>
                          </a:solidFill>
                          <a:effectLst/>
                          <a:latin typeface="Arial" panose="020B0604020202020204" pitchFamily="34" charset="0"/>
                          <a:cs typeface="Arial" panose="020B0604020202020204" pitchFamily="34" charset="0"/>
                        </a:rPr>
                        <a:t>Sales and Marketing</a:t>
                      </a:r>
                      <a:r>
                        <a:rPr lang="en-US" sz="700" b="0" i="0" u="none" strike="noStrike" baseline="0" dirty="0">
                          <a:solidFill>
                            <a:srgbClr val="595959"/>
                          </a:solidFill>
                          <a:effectLst/>
                          <a:latin typeface="Arial" panose="020B0604020202020204" pitchFamily="34" charset="0"/>
                          <a:cs typeface="Arial" panose="020B0604020202020204" pitchFamily="34" charset="0"/>
                        </a:rPr>
                        <a:t> Expenses</a:t>
                      </a:r>
                      <a:endParaRPr lang="en-US" sz="700" b="0" i="0" u="none" strike="noStrike" dirty="0">
                        <a:solidFill>
                          <a:srgbClr val="595959"/>
                        </a:solidFill>
                        <a:effectLst/>
                        <a:latin typeface="Arial" panose="020B0604020202020204" pitchFamily="34" charset="0"/>
                        <a:cs typeface="Arial" panose="020B0604020202020204" pitchFamily="34" charset="0"/>
                      </a:endParaRP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(63.1)</a:t>
                      </a:r>
                    </a:p>
                  </a:txBody>
                  <a:tcPr marL="9525" marR="576000" marT="9525" marB="0" anchor="b">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(68.8)</a:t>
                      </a: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(10.8)</a:t>
                      </a:r>
                    </a:p>
                  </a:txBody>
                  <a:tcPr marL="9525" marR="504000" marT="9525" marB="0" anchor="b">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1"/>
                  </a:ext>
                </a:extLst>
              </a:tr>
              <a:tr h="144000">
                <a:tc>
                  <a:txBody>
                    <a:bodyPr/>
                    <a:lstStyle/>
                    <a:p>
                      <a:pPr algn="l" fontAlgn="b"/>
                      <a:r>
                        <a:rPr lang="en-US" sz="700" b="0" i="0" u="none" strike="noStrike">
                          <a:solidFill>
                            <a:srgbClr val="595959"/>
                          </a:solidFill>
                          <a:effectLst/>
                          <a:latin typeface="Arial" panose="020B0604020202020204" pitchFamily="34" charset="0"/>
                          <a:cs typeface="Arial" panose="020B0604020202020204" pitchFamily="34" charset="0"/>
                        </a:rPr>
                        <a:t>Research and Development</a:t>
                      </a:r>
                      <a:r>
                        <a:rPr lang="en-US" sz="700" b="0" i="0" u="none" strike="noStrike" baseline="0">
                          <a:solidFill>
                            <a:srgbClr val="595959"/>
                          </a:solidFill>
                          <a:effectLst/>
                          <a:latin typeface="Arial" panose="020B0604020202020204" pitchFamily="34" charset="0"/>
                          <a:cs typeface="Arial" panose="020B0604020202020204" pitchFamily="34" charset="0"/>
                        </a:rPr>
                        <a:t> Expenses</a:t>
                      </a:r>
                      <a:r>
                        <a:rPr lang="en-US" sz="700" b="0" i="0" u="none" strike="noStrike">
                          <a:solidFill>
                            <a:srgbClr val="595959"/>
                          </a:solidFill>
                          <a:effectLst/>
                          <a:latin typeface="Arial" panose="020B0604020202020204" pitchFamily="34" charset="0"/>
                          <a:cs typeface="Arial" panose="020B0604020202020204" pitchFamily="34" charset="0"/>
                        </a:rPr>
                        <a:t>     </a:t>
                      </a: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(79.1)</a:t>
                      </a:r>
                    </a:p>
                  </a:txBody>
                  <a:tcPr marL="9525" marR="576000" marT="9525" marB="0" anchor="b">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(62.4)</a:t>
                      </a: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(9.8)</a:t>
                      </a:r>
                    </a:p>
                  </a:txBody>
                  <a:tcPr marL="9525" marR="504000" marT="9525" marB="0" anchor="b">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2"/>
                  </a:ext>
                </a:extLst>
              </a:tr>
              <a:tr h="144000">
                <a:tc>
                  <a:txBody>
                    <a:bodyPr/>
                    <a:lstStyle/>
                    <a:p>
                      <a:pPr algn="l" fontAlgn="b"/>
                      <a:r>
                        <a:rPr lang="en-US" sz="700" b="0" i="0" u="none" strike="noStrike">
                          <a:solidFill>
                            <a:srgbClr val="595959"/>
                          </a:solidFill>
                          <a:effectLst/>
                          <a:latin typeface="Arial" panose="020B0604020202020204" pitchFamily="34" charset="0"/>
                          <a:cs typeface="Arial" panose="020B0604020202020204" pitchFamily="34" charset="0"/>
                        </a:rPr>
                        <a:t>General and Administrative Expenses</a:t>
                      </a: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(72.5)</a:t>
                      </a:r>
                    </a:p>
                  </a:txBody>
                  <a:tcPr marL="9525" marR="576000" marT="9525" marB="0" anchor="b">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(72.2)</a:t>
                      </a:r>
                      <a:endPar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(11.3)</a:t>
                      </a:r>
                    </a:p>
                  </a:txBody>
                  <a:tcPr marL="9525" marR="504000" marT="9525" marB="0" anchor="b">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3"/>
                  </a:ext>
                </a:extLst>
              </a:tr>
              <a:tr h="144000">
                <a:tc>
                  <a:txBody>
                    <a:bodyPr/>
                    <a:lstStyle/>
                    <a:p>
                      <a:pPr algn="l" fontAlgn="b"/>
                      <a:r>
                        <a:rPr lang="en-US" sz="700" b="0" i="0" u="none" strike="noStrike">
                          <a:solidFill>
                            <a:srgbClr val="595959"/>
                          </a:solidFill>
                          <a:effectLst/>
                          <a:latin typeface="Arial" panose="020B0604020202020204" pitchFamily="34" charset="0"/>
                          <a:cs typeface="Arial" panose="020B0604020202020204" pitchFamily="34" charset="0"/>
                        </a:rPr>
                        <a:t>Impairment Loss</a:t>
                      </a: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(16.9)</a:t>
                      </a:r>
                    </a:p>
                  </a:txBody>
                  <a:tcPr marL="9525" marR="576000" marT="9525" marB="0" anchor="b">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a:t>
                      </a:r>
                      <a:endPar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a:t>
                      </a:r>
                    </a:p>
                  </a:txBody>
                  <a:tcPr marL="9525" marR="504000" marT="9525" marB="0" anchor="b">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503809913"/>
                  </a:ext>
                </a:extLst>
              </a:tr>
              <a:tr h="144000">
                <a:tc>
                  <a:txBody>
                    <a:bodyPr/>
                    <a:lstStyle/>
                    <a:p>
                      <a:pPr algn="l" fontAlgn="b"/>
                      <a:r>
                        <a:rPr lang="en-US" sz="700" b="1" i="0" u="none" strike="noStrike">
                          <a:solidFill>
                            <a:srgbClr val="595959"/>
                          </a:solidFill>
                          <a:effectLst/>
                          <a:latin typeface="Arial" panose="020B0604020202020204" pitchFamily="34" charset="0"/>
                          <a:cs typeface="Arial" panose="020B0604020202020204" pitchFamily="34" charset="0"/>
                        </a:rPr>
                        <a:t>Loss from Operations</a:t>
                      </a:r>
                    </a:p>
                  </a:txBody>
                  <a:tcPr marL="9525"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(193.1)</a:t>
                      </a:r>
                    </a:p>
                  </a:txBody>
                  <a:tcPr marL="9525" marR="576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(121.8)</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(19.1)</a:t>
                      </a:r>
                    </a:p>
                  </a:txBody>
                  <a:tcPr marL="9525" marR="504000" marT="9525" marB="0"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4"/>
                  </a:ext>
                </a:extLst>
              </a:tr>
              <a:tr h="144000">
                <a:tc>
                  <a:txBody>
                    <a:bodyPr/>
                    <a:lstStyle/>
                    <a:p>
                      <a:pPr algn="l" fontAlgn="b"/>
                      <a:r>
                        <a:rPr lang="en-US" sz="700" b="0" i="0" u="none" strike="noStrike">
                          <a:solidFill>
                            <a:srgbClr val="595959"/>
                          </a:solidFill>
                          <a:effectLst/>
                          <a:latin typeface="Arial" panose="020B0604020202020204" pitchFamily="34" charset="0"/>
                          <a:cs typeface="Arial" panose="020B0604020202020204" pitchFamily="34" charset="0"/>
                        </a:rPr>
                        <a:t>Net Interest Income</a:t>
                      </a: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(1.5)</a:t>
                      </a:r>
                    </a:p>
                  </a:txBody>
                  <a:tcPr marL="9525" marR="576000" marT="9525" marB="0" anchor="b">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(2.4)</a:t>
                      </a:r>
                      <a:endPar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(0.4)</a:t>
                      </a:r>
                    </a:p>
                  </a:txBody>
                  <a:tcPr marL="9525" marR="504000" marT="9525" marB="0" anchor="b">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11711594"/>
                  </a:ext>
                </a:extLst>
              </a:tr>
              <a:tr h="144000">
                <a:tc>
                  <a:txBody>
                    <a:bodyPr/>
                    <a:lstStyle/>
                    <a:p>
                      <a:pPr algn="l" fontAlgn="b"/>
                      <a:r>
                        <a:rPr lang="en-US" sz="700" b="0" i="0" u="none" strike="noStrike">
                          <a:solidFill>
                            <a:srgbClr val="595959"/>
                          </a:solidFill>
                          <a:effectLst/>
                          <a:latin typeface="Arial" panose="020B0604020202020204" pitchFamily="34" charset="0"/>
                          <a:cs typeface="Arial" panose="020B0604020202020204" pitchFamily="34" charset="0"/>
                        </a:rPr>
                        <a:t>Others, net     </a:t>
                      </a: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6.6</a:t>
                      </a:r>
                    </a:p>
                  </a:txBody>
                  <a:tcPr marL="9525" marR="576000" marT="9525" marB="0" anchor="b">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15.7</a:t>
                      </a:r>
                      <a:endPar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2.5</a:t>
                      </a:r>
                    </a:p>
                  </a:txBody>
                  <a:tcPr marL="9525" marR="504000" marT="9525" marB="0" anchor="b">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5"/>
                  </a:ext>
                </a:extLst>
              </a:tr>
              <a:tr h="144000">
                <a:tc>
                  <a:txBody>
                    <a:bodyPr/>
                    <a:lstStyle/>
                    <a:p>
                      <a:pPr algn="l" fontAlgn="b"/>
                      <a:r>
                        <a:rPr lang="en-US" sz="700" b="1" i="0" u="none" strike="noStrike">
                          <a:solidFill>
                            <a:srgbClr val="595959"/>
                          </a:solidFill>
                          <a:effectLst/>
                          <a:latin typeface="Arial" panose="020B0604020202020204" pitchFamily="34" charset="0"/>
                          <a:cs typeface="Arial" panose="020B0604020202020204" pitchFamily="34" charset="0"/>
                        </a:rPr>
                        <a:t>Loss Before Income Tax</a:t>
                      </a:r>
                    </a:p>
                  </a:txBody>
                  <a:tcPr marL="9525"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(188.0)</a:t>
                      </a:r>
                    </a:p>
                  </a:txBody>
                  <a:tcPr marL="9525" marR="576000" marT="9525" marB="0" anchor="ctr">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(108.5)</a:t>
                      </a:r>
                      <a:endParaRPr lang="en-US" altLang="zh-CN" sz="700" b="1"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(17.0)</a:t>
                      </a:r>
                    </a:p>
                  </a:txBody>
                  <a:tcPr marL="9525" marR="504000" marT="9525" marB="0"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6"/>
                  </a:ext>
                </a:extLst>
              </a:tr>
              <a:tr h="144000">
                <a:tc>
                  <a:txBody>
                    <a:bodyPr/>
                    <a:lstStyle/>
                    <a:p>
                      <a:pPr algn="l" fontAlgn="b"/>
                      <a:r>
                        <a:rPr lang="en-US" sz="700" b="0" i="0" u="none" strike="noStrike" dirty="0">
                          <a:solidFill>
                            <a:srgbClr val="595959"/>
                          </a:solidFill>
                          <a:effectLst/>
                          <a:latin typeface="Arial" panose="020B0604020202020204" pitchFamily="34" charset="0"/>
                          <a:cs typeface="Arial" panose="020B0604020202020204" pitchFamily="34" charset="0"/>
                        </a:rPr>
                        <a:t>Income </a:t>
                      </a:r>
                      <a:r>
                        <a:rPr lang="en-US" sz="700" b="0" i="0" u="none" strike="noStrike">
                          <a:solidFill>
                            <a:srgbClr val="595959"/>
                          </a:solidFill>
                          <a:effectLst/>
                          <a:latin typeface="Arial" panose="020B0604020202020204" pitchFamily="34" charset="0"/>
                          <a:cs typeface="Arial" panose="020B0604020202020204" pitchFamily="34" charset="0"/>
                        </a:rPr>
                        <a:t>Tax </a:t>
                      </a:r>
                      <a:r>
                        <a:rPr lang="en-US" altLang="zh-CN" sz="700" b="0" i="0" u="none" strike="noStrike" smtClean="0">
                          <a:solidFill>
                            <a:srgbClr val="595959"/>
                          </a:solidFill>
                          <a:effectLst/>
                          <a:latin typeface="Arial" panose="020B0604020202020204" pitchFamily="34" charset="0"/>
                          <a:cs typeface="Arial" panose="020B0604020202020204" pitchFamily="34" charset="0"/>
                        </a:rPr>
                        <a:t>B</a:t>
                      </a:r>
                      <a:r>
                        <a:rPr lang="en-US" sz="700" b="0" i="0" u="none" strike="noStrike" smtClean="0">
                          <a:solidFill>
                            <a:srgbClr val="595959"/>
                          </a:solidFill>
                          <a:effectLst/>
                          <a:latin typeface="Arial" panose="020B0604020202020204" pitchFamily="34" charset="0"/>
                          <a:cs typeface="Arial" panose="020B0604020202020204" pitchFamily="34" charset="0"/>
                        </a:rPr>
                        <a:t>enefits</a:t>
                      </a:r>
                      <a:endParaRPr lang="en-US" sz="700" b="0" i="0" u="none" strike="noStrike" dirty="0">
                        <a:solidFill>
                          <a:srgbClr val="595959"/>
                        </a:solidFill>
                        <a:effectLst/>
                        <a:latin typeface="Arial" panose="020B0604020202020204" pitchFamily="34" charset="0"/>
                        <a:cs typeface="Arial" panose="020B0604020202020204" pitchFamily="34" charset="0"/>
                      </a:endParaRPr>
                    </a:p>
                  </a:txBody>
                  <a:tcPr marL="114300" marR="9525" marT="18288" marB="18288"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1.1</a:t>
                      </a:r>
                    </a:p>
                  </a:txBody>
                  <a:tcPr marL="9525" marR="576000" marT="9525" marB="0" anchor="b">
                    <a:lnL>
                      <a:noFill/>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0.2</a:t>
                      </a: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0.05</a:t>
                      </a:r>
                    </a:p>
                  </a:txBody>
                  <a:tcPr marL="9525" marR="504000" marT="9525" marB="0" anchor="b">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7"/>
                  </a:ext>
                </a:extLst>
              </a:tr>
              <a:tr h="144000">
                <a:tc>
                  <a:txBody>
                    <a:bodyPr/>
                    <a:lstStyle/>
                    <a:p>
                      <a:pPr algn="l" fontAlgn="b"/>
                      <a:r>
                        <a:rPr lang="en-US" sz="700" b="1" i="0" u="none" strike="noStrike">
                          <a:solidFill>
                            <a:srgbClr val="595959"/>
                          </a:solidFill>
                          <a:effectLst/>
                          <a:latin typeface="Arial" panose="020B0604020202020204" pitchFamily="34" charset="0"/>
                          <a:cs typeface="Arial" panose="020B0604020202020204" pitchFamily="34" charset="0"/>
                        </a:rPr>
                        <a:t>Net Loss</a:t>
                      </a:r>
                    </a:p>
                  </a:txBody>
                  <a:tcPr marL="9525" marR="9525" marT="18288" marB="18288"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(186.9)</a:t>
                      </a:r>
                    </a:p>
                  </a:txBody>
                  <a:tcPr marL="9525" marR="576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(108.3)</a:t>
                      </a:r>
                      <a:endParaRPr lang="en-US" altLang="zh-CN" sz="700" b="1"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(17.0)</a:t>
                      </a:r>
                    </a:p>
                  </a:txBody>
                  <a:tcPr marL="9525" marR="504000" marT="9525" marB="0"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8"/>
                  </a:ext>
                </a:extLst>
              </a:tr>
              <a:tr h="144000">
                <a:tc>
                  <a:txBody>
                    <a:bodyPr/>
                    <a:lstStyle/>
                    <a:p>
                      <a:pPr algn="l" fontAlgn="b"/>
                      <a:r>
                        <a:rPr lang="zh-CN" altLang="en-US" sz="700" b="0" i="0" u="none" strike="noStrike">
                          <a:solidFill>
                            <a:srgbClr val="595959"/>
                          </a:solidFill>
                          <a:effectLst/>
                          <a:latin typeface="Arial" panose="020B0604020202020204" pitchFamily="34" charset="0"/>
                          <a:cs typeface="Arial" panose="020B0604020202020204" pitchFamily="34" charset="0"/>
                        </a:rPr>
                        <a:t>    </a:t>
                      </a:r>
                      <a:r>
                        <a:rPr lang="en-US" sz="700" b="0" i="0" u="none" strike="noStrike">
                          <a:solidFill>
                            <a:srgbClr val="595959"/>
                          </a:solidFill>
                          <a:effectLst/>
                          <a:latin typeface="Arial" panose="020B0604020202020204" pitchFamily="34" charset="0"/>
                          <a:cs typeface="Arial" panose="020B0604020202020204" pitchFamily="34" charset="0"/>
                        </a:rPr>
                        <a:t>Less: Net Income Attributable to Noncontrolling Interests</a:t>
                      </a:r>
                    </a:p>
                  </a:txBody>
                  <a:tcPr marL="9525" marR="9525" marT="18288" marB="18288"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(5.4)</a:t>
                      </a:r>
                    </a:p>
                  </a:txBody>
                  <a:tcPr marL="9525" marR="576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(2.5)</a:t>
                      </a:r>
                      <a:endPar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endParaRPr>
                    </a:p>
                  </a:txBody>
                  <a:tcPr marL="9525" marR="540000" marT="9525" marB="0" anchor="b">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0"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(0.4)</a:t>
                      </a:r>
                    </a:p>
                  </a:txBody>
                  <a:tcPr marL="9525" marR="504000" marT="9525" marB="0" anchor="b">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21"/>
                  </a:ext>
                </a:extLst>
              </a:tr>
              <a:tr h="144000">
                <a:tc>
                  <a:txBody>
                    <a:bodyPr/>
                    <a:lstStyle/>
                    <a:p>
                      <a:pPr algn="l" fontAlgn="b"/>
                      <a:r>
                        <a:rPr lang="en-US" sz="700" b="1" i="0" u="none" strike="noStrike">
                          <a:solidFill>
                            <a:srgbClr val="595959"/>
                          </a:solidFill>
                          <a:effectLst/>
                          <a:latin typeface="Arial" panose="020B0604020202020204" pitchFamily="34" charset="0"/>
                          <a:cs typeface="Arial" panose="020B0604020202020204" pitchFamily="34" charset="0"/>
                        </a:rPr>
                        <a:t>Net Income</a:t>
                      </a:r>
                      <a:r>
                        <a:rPr lang="en-US" altLang="zh-CN" sz="700" b="1" i="0" u="none" strike="noStrike">
                          <a:solidFill>
                            <a:srgbClr val="595959"/>
                          </a:solidFill>
                          <a:effectLst/>
                          <a:latin typeface="Arial" panose="020B0604020202020204" pitchFamily="34" charset="0"/>
                          <a:cs typeface="Arial" panose="020B0604020202020204" pitchFamily="34" charset="0"/>
                        </a:rPr>
                        <a:t>/</a:t>
                      </a:r>
                      <a:r>
                        <a:rPr lang="en-US" sz="700" b="1" i="0" u="none" strike="noStrike">
                          <a:solidFill>
                            <a:srgbClr val="595959"/>
                          </a:solidFill>
                          <a:effectLst/>
                          <a:latin typeface="Arial" panose="020B0604020202020204" pitchFamily="34" charset="0"/>
                          <a:cs typeface="Arial" panose="020B0604020202020204" pitchFamily="34" charset="0"/>
                        </a:rPr>
                        <a:t>Loss Attributable to Jianpu’s Shareholders</a:t>
                      </a:r>
                    </a:p>
                  </a:txBody>
                  <a:tcPr marL="9525" marR="9525" marT="18288" marB="18288"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a:ln>
                            <a:noFill/>
                          </a:ln>
                          <a:solidFill>
                            <a:srgbClr val="595959"/>
                          </a:solidFill>
                          <a:effectLst/>
                          <a:uFillTx/>
                          <a:latin typeface="Arial" panose="020B0604020202020204" pitchFamily="34" charset="0"/>
                          <a:ea typeface="+mn-ea"/>
                          <a:cs typeface="Arial" panose="020B0604020202020204" pitchFamily="34" charset="0"/>
                          <a:sym typeface="华文细黑"/>
                        </a:rPr>
                        <a:t>(181.5)</a:t>
                      </a:r>
                    </a:p>
                  </a:txBody>
                  <a:tcPr marL="9525" marR="576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(105.8)</a:t>
                      </a:r>
                    </a:p>
                  </a:txBody>
                  <a:tcPr marL="9525" marR="540000" marT="9525"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lvl="1" indent="0" algn="r" defTabSz="685982" rtl="0" eaLnBrk="1" fontAlgn="b" latinLnBrk="0" hangingPunct="1">
                        <a:lnSpc>
                          <a:spcPct val="100000"/>
                        </a:lnSpc>
                        <a:spcBef>
                          <a:spcPts val="0"/>
                        </a:spcBef>
                        <a:spcAft>
                          <a:spcPts val="0"/>
                        </a:spcAft>
                        <a:buClrTx/>
                        <a:buSzTx/>
                        <a:buFontTx/>
                        <a:buNone/>
                        <a:tabLst>
                          <a:tab pos="541338" algn="dec"/>
                        </a:tabLst>
                        <a:defRPr/>
                      </a:pPr>
                      <a:r>
                        <a:rPr lang="en-US" altLang="zh-CN" sz="700" b="1" i="0" u="none" strike="noStrike" cap="none" spc="0" baseline="0" dirty="0">
                          <a:ln>
                            <a:noFill/>
                          </a:ln>
                          <a:solidFill>
                            <a:srgbClr val="595959"/>
                          </a:solidFill>
                          <a:effectLst/>
                          <a:uFillTx/>
                          <a:latin typeface="Arial" panose="020B0604020202020204" pitchFamily="34" charset="0"/>
                          <a:ea typeface="+mn-ea"/>
                          <a:cs typeface="Arial" panose="020B0604020202020204" pitchFamily="34" charset="0"/>
                          <a:sym typeface="华文细黑"/>
                        </a:rPr>
                        <a:t>(16.6)</a:t>
                      </a:r>
                    </a:p>
                  </a:txBody>
                  <a:tcPr marL="9525" marR="504000" marT="9525" marB="0" anchor="ctr">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22"/>
                  </a:ext>
                </a:extLst>
              </a:tr>
            </a:tbl>
          </a:graphicData>
        </a:graphic>
      </p:graphicFrame>
      <p:sp>
        <p:nvSpPr>
          <p:cNvPr id="9" name="文本框 10"/>
          <p:cNvSpPr txBox="1"/>
          <p:nvPr/>
        </p:nvSpPr>
        <p:spPr>
          <a:xfrm>
            <a:off x="358338" y="4896323"/>
            <a:ext cx="8445500" cy="215444"/>
          </a:xfrm>
          <a:prstGeom prst="rect">
            <a:avLst/>
          </a:prstGeom>
          <a:noFill/>
          <a:ln>
            <a:noFill/>
          </a:ln>
        </p:spPr>
        <p:txBody>
          <a:bodyPr wrap="square" lIns="0" rtlCol="0" anchor="b"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18872" indent="-118872"/>
            <a:r>
              <a:rPr lang="en-US" altLang="zh-CN" sz="800" i="1" dirty="0">
                <a:solidFill>
                  <a:schemeClr val="bg1">
                    <a:lumMod val="50000"/>
                  </a:schemeClr>
                </a:solidFill>
                <a:latin typeface="Arial" panose="020B0604020202020204" pitchFamily="34" charset="0"/>
                <a:cs typeface="Arial" panose="020B0604020202020204" pitchFamily="34" charset="0"/>
              </a:rPr>
              <a:t>Note: Assumes USD-RMB FX rate of 6.9618</a:t>
            </a:r>
          </a:p>
        </p:txBody>
      </p:sp>
    </p:spTree>
    <p:extLst>
      <p:ext uri="{BB962C8B-B14F-4D97-AF65-F5344CB8AC3E}">
        <p14:creationId xmlns:p14="http://schemas.microsoft.com/office/powerpoint/2010/main" val="30837528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546"/>
          <p:cNvSpPr/>
          <p:nvPr userDrawn="1"/>
        </p:nvSpPr>
        <p:spPr bwMode="gray">
          <a:xfrm>
            <a:off x="758938" y="355034"/>
            <a:ext cx="3426392"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endParaRPr sz="100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Shape 1545"/>
          <p:cNvSpPr/>
          <p:nvPr/>
        </p:nvSpPr>
        <p:spPr bwMode="gray">
          <a:xfrm>
            <a:off x="362889" y="262701"/>
            <a:ext cx="6862769" cy="2462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r>
              <a:rPr lang="en-US" altLang="zh-CN" sz="1550">
                <a:solidFill>
                  <a:schemeClr val="tx1">
                    <a:lumMod val="65000"/>
                    <a:lumOff val="35000"/>
                  </a:schemeClr>
                </a:solidFill>
                <a:latin typeface="+mj-lt"/>
                <a:ea typeface="微软雅黑" pitchFamily="34" charset="-122"/>
                <a:cs typeface="Arial" panose="020B0604020202020204" pitchFamily="34" charset="0"/>
              </a:rPr>
              <a:t>Safe Harbor Statement and Disclaimer</a:t>
            </a:r>
          </a:p>
        </p:txBody>
      </p:sp>
      <p:sp>
        <p:nvSpPr>
          <p:cNvPr id="7" name="Text Placeholder 15" descr="Type:FootnoteFooter;FootnoteCount:1;"/>
          <p:cNvSpPr txBox="1">
            <a:spLocks/>
          </p:cNvSpPr>
          <p:nvPr/>
        </p:nvSpPr>
        <p:spPr bwMode="gray">
          <a:xfrm>
            <a:off x="362889" y="912813"/>
            <a:ext cx="8457261" cy="3477875"/>
          </a:xfrm>
          <a:prstGeom prst="rect">
            <a:avLst/>
          </a:prstGeom>
          <a:noFill/>
        </p:spPr>
        <p:txBody>
          <a:bodyPr wrap="square" anchor="b" anchorCtr="0">
            <a:spAutoFit/>
          </a:bodyPr>
          <a:lstStyle>
            <a:lvl1pPr marL="182563" indent="-182563" algn="l" defTabSz="449263" rtl="0" eaLnBrk="0" fontAlgn="base" hangingPunct="0">
              <a:spcBef>
                <a:spcPct val="20000"/>
              </a:spcBef>
              <a:spcAft>
                <a:spcPct val="0"/>
              </a:spcAft>
              <a:buFont typeface="Arial" panose="020B0604020202020204" pitchFamily="34" charset="0"/>
              <a:buChar char="•"/>
              <a:defRPr sz="2800" kern="1200">
                <a:solidFill>
                  <a:srgbClr val="595959"/>
                </a:solidFill>
                <a:latin typeface="微软雅黑" panose="020B0503020204020204" pitchFamily="34" charset="-122"/>
                <a:ea typeface="微软雅黑" panose="020B0503020204020204" pitchFamily="34" charset="-122"/>
                <a:cs typeface="+mn-cs"/>
              </a:defRPr>
            </a:lvl1pPr>
            <a:lvl2pPr marL="541338" indent="-182563" algn="l" defTabSz="449263" rtl="0" eaLnBrk="0" fontAlgn="base" hangingPunct="0">
              <a:spcBef>
                <a:spcPct val="20000"/>
              </a:spcBef>
              <a:spcAft>
                <a:spcPct val="0"/>
              </a:spcAft>
              <a:buFont typeface="Arial" panose="020B0604020202020204" pitchFamily="34" charset="0"/>
              <a:buChar char="•"/>
              <a:defRPr sz="2400" kern="1200">
                <a:solidFill>
                  <a:srgbClr val="595959"/>
                </a:solidFill>
                <a:latin typeface="微软雅黑" panose="020B0503020204020204" pitchFamily="34" charset="-122"/>
                <a:ea typeface="微软雅黑" panose="020B0503020204020204" pitchFamily="34" charset="-122"/>
                <a:cs typeface="+mn-cs"/>
              </a:defRPr>
            </a:lvl2pPr>
            <a:lvl3pPr marL="898525" indent="-182563" algn="l" defTabSz="449263" rtl="0" eaLnBrk="0" fontAlgn="base" hangingPunct="0">
              <a:spcBef>
                <a:spcPct val="20000"/>
              </a:spcBef>
              <a:spcAft>
                <a:spcPct val="0"/>
              </a:spcAft>
              <a:buFont typeface="Arial" panose="020B0604020202020204" pitchFamily="34" charset="0"/>
              <a:buChar char="•"/>
              <a:defRPr sz="1600" kern="1200">
                <a:solidFill>
                  <a:srgbClr val="595959"/>
                </a:solidFill>
                <a:latin typeface="微软雅黑" panose="020B0503020204020204" pitchFamily="34" charset="-122"/>
                <a:ea typeface="微软雅黑" panose="020B0503020204020204" pitchFamily="34" charset="-122"/>
                <a:cs typeface="+mn-cs"/>
              </a:defRPr>
            </a:lvl3pPr>
            <a:lvl4pPr marL="1257300" indent="-182563" algn="l" defTabSz="449263" rtl="0" eaLnBrk="0" fontAlgn="base" hangingPunct="0">
              <a:spcBef>
                <a:spcPct val="20000"/>
              </a:spcBef>
              <a:spcAft>
                <a:spcPct val="0"/>
              </a:spcAft>
              <a:buFont typeface="Arial" panose="020B0604020202020204" pitchFamily="34" charset="0"/>
              <a:buChar char="•"/>
              <a:defRPr sz="1400" kern="1200">
                <a:solidFill>
                  <a:srgbClr val="595959"/>
                </a:solidFill>
                <a:latin typeface="微软雅黑" panose="020B0503020204020204" pitchFamily="34" charset="-122"/>
                <a:ea typeface="微软雅黑" panose="020B0503020204020204" pitchFamily="34" charset="-122"/>
                <a:cs typeface="+mn-cs"/>
              </a:defRPr>
            </a:lvl4pPr>
            <a:lvl5pPr marL="1616075" indent="-184150" algn="l" defTabSz="449263" rtl="0" eaLnBrk="0" fontAlgn="base" hangingPunct="0">
              <a:spcBef>
                <a:spcPct val="20000"/>
              </a:spcBef>
              <a:spcAft>
                <a:spcPct val="0"/>
              </a:spcAft>
              <a:buFont typeface="Arial" panose="020B0604020202020204" pitchFamily="34" charset="0"/>
              <a:buChar char="•"/>
              <a:defRPr sz="2000" kern="1200">
                <a:solidFill>
                  <a:srgbClr val="595959"/>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None/>
            </a:pPr>
            <a:r>
              <a:rPr lang="en-US" altLang="zh-CN" sz="1100">
                <a:solidFill>
                  <a:schemeClr val="bg1">
                    <a:lumMod val="50000"/>
                  </a:schemeClr>
                </a:solidFill>
                <a:latin typeface="+mn-lt"/>
                <a:ea typeface="宋体" pitchFamily="2" charset="-122"/>
                <a:cs typeface="Arial" panose="020B0604020202020204" pitchFamily="34" charset="0"/>
              </a:rPr>
              <a:t>This presentation contains “forward-looking” statements within the meaning of Section 27A of the Securities Act of 1933, as amended, and Section 21E of the Securities Exchange Act of 1934, as amended, and as defined in the Private Securities Litigation Reform Act of 1995. These forward-looking statements include but are not limited to our unaudited results for the second six months of 2021,</a:t>
            </a:r>
            <a:r>
              <a:rPr lang="zh-Hans" altLang="en-US" sz="1100">
                <a:solidFill>
                  <a:schemeClr val="bg1">
                    <a:lumMod val="50000"/>
                  </a:schemeClr>
                </a:solidFill>
                <a:latin typeface="+mn-lt"/>
                <a:ea typeface="宋体" pitchFamily="2" charset="-122"/>
                <a:cs typeface="Arial" panose="020B0604020202020204" pitchFamily="34" charset="0"/>
              </a:rPr>
              <a:t> </a:t>
            </a:r>
            <a:r>
              <a:rPr lang="en-US" altLang="zh-CN" sz="1100">
                <a:solidFill>
                  <a:schemeClr val="bg1">
                    <a:lumMod val="50000"/>
                  </a:schemeClr>
                </a:solidFill>
                <a:latin typeface="+mn-lt"/>
                <a:ea typeface="宋体" pitchFamily="2" charset="-122"/>
                <a:cs typeface="Arial" panose="020B0604020202020204" pitchFamily="34" charset="0"/>
              </a:rPr>
              <a:t>our management quotes and our financial outlook for the first six months of 2022.</a:t>
            </a:r>
          </a:p>
          <a:p>
            <a:pPr marL="0" indent="0">
              <a:spcBef>
                <a:spcPct val="0"/>
              </a:spcBef>
              <a:buNone/>
            </a:pPr>
            <a:endParaRPr lang="en-US" altLang="zh-CN" sz="1100">
              <a:solidFill>
                <a:schemeClr val="bg1">
                  <a:lumMod val="50000"/>
                </a:schemeClr>
              </a:solidFill>
              <a:latin typeface="+mn-lt"/>
              <a:ea typeface="宋体" pitchFamily="2" charset="-122"/>
              <a:cs typeface="Arial" panose="020B0604020202020204" pitchFamily="34" charset="0"/>
            </a:endParaRPr>
          </a:p>
          <a:p>
            <a:pPr marL="0" indent="0">
              <a:spcBef>
                <a:spcPct val="0"/>
              </a:spcBef>
              <a:buNone/>
            </a:pPr>
            <a:r>
              <a:rPr lang="en-US" altLang="zh-CN" sz="1100">
                <a:solidFill>
                  <a:schemeClr val="bg1">
                    <a:lumMod val="50000"/>
                  </a:schemeClr>
                </a:solidFill>
                <a:latin typeface="+mn-lt"/>
                <a:ea typeface="宋体" pitchFamily="2" charset="-122"/>
                <a:cs typeface="Arial" panose="020B0604020202020204" pitchFamily="34" charset="0"/>
              </a:rPr>
              <a:t>Our forward-looking statements are not historical facts but instead represent only our belief regarding expected results and events, many of which, by their nature, are inherently uncertain and outside of our control. Our actual results and other circumstances may differ, possibly materially, from the anticipated results and events indicated in these forward-looking statements. Announced results for the second six months of 2021 are preliminary, unaudited and subject to audit adjustment. In addition, we may not meet our financial outlook for the first six months of 2022 and may be unable to grow our business in the manner planned. We may also modify our strategy for growth. In addition, there are other risks and uncertainties that could cause our actual results to differ from what we currently anticipate, including those relating to demand for, and market acceptance of, our solutions and services; our relationships with users, financial service providers and other parties we collaborate with; general economic and business conditions; and assumptions underlying or related to any of the foregoing. For additional information on these and other important factors that could adversely affect our business, financial condition, results of operations and prospects, please see our filings with the U.S. Securities and Exchange Commission.</a:t>
            </a:r>
          </a:p>
          <a:p>
            <a:pPr marL="0" indent="0">
              <a:spcBef>
                <a:spcPct val="0"/>
              </a:spcBef>
              <a:buNone/>
            </a:pPr>
            <a:endParaRPr lang="en-US" altLang="zh-CN" sz="1100">
              <a:solidFill>
                <a:schemeClr val="bg1">
                  <a:lumMod val="50000"/>
                </a:schemeClr>
              </a:solidFill>
              <a:latin typeface="+mn-lt"/>
              <a:ea typeface="宋体" pitchFamily="2" charset="-122"/>
              <a:cs typeface="Arial" panose="020B0604020202020204" pitchFamily="34" charset="0"/>
            </a:endParaRPr>
          </a:p>
          <a:p>
            <a:pPr marL="0" indent="0">
              <a:spcBef>
                <a:spcPct val="0"/>
              </a:spcBef>
              <a:buNone/>
            </a:pPr>
            <a:r>
              <a:rPr lang="en-US" altLang="zh-CN" sz="1100">
                <a:solidFill>
                  <a:schemeClr val="bg1">
                    <a:lumMod val="50000"/>
                  </a:schemeClr>
                </a:solidFill>
                <a:latin typeface="+mn-lt"/>
                <a:ea typeface="宋体" pitchFamily="2" charset="-122"/>
                <a:cs typeface="Arial" panose="020B0604020202020204" pitchFamily="34" charset="0"/>
              </a:rPr>
              <a:t>All information provided in this presentation is as of the date of the presentation. We undertake no obligation to update any forward-looking statement, whether as a result of new information, future events or otherwise, after the date of this presentation, except as required by law.    </a:t>
            </a:r>
          </a:p>
        </p:txBody>
      </p:sp>
    </p:spTree>
    <p:extLst>
      <p:ext uri="{BB962C8B-B14F-4D97-AF65-F5344CB8AC3E}">
        <p14:creationId xmlns:p14="http://schemas.microsoft.com/office/powerpoint/2010/main" val="29135678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45">
            <a:extLst>
              <a:ext uri="{FF2B5EF4-FFF2-40B4-BE49-F238E27FC236}">
                <a16:creationId xmlns:a16="http://schemas.microsoft.com/office/drawing/2014/main" id="{A8C9A8EF-D369-DC48-A778-560CE4786192}"/>
              </a:ext>
            </a:extLst>
          </p:cNvPr>
          <p:cNvSpPr/>
          <p:nvPr/>
        </p:nvSpPr>
        <p:spPr bwMode="gray">
          <a:xfrm>
            <a:off x="385876" y="243587"/>
            <a:ext cx="6862769" cy="23852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a:lnSpc>
                <a:spcPct val="100000"/>
              </a:lnSpc>
              <a:defRPr sz="1800">
                <a:solidFill>
                  <a:srgbClr val="000000"/>
                </a:solidFill>
              </a:defRPr>
            </a:pPr>
            <a:r>
              <a:rPr lang="en-US" altLang="zh-CN" sz="155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FY2021 Financial and Operating Highlights </a:t>
            </a:r>
          </a:p>
        </p:txBody>
      </p:sp>
      <p:sp>
        <p:nvSpPr>
          <p:cNvPr id="29" name="Google Shape;545;p27">
            <a:extLst>
              <a:ext uri="{FF2B5EF4-FFF2-40B4-BE49-F238E27FC236}">
                <a16:creationId xmlns:a16="http://schemas.microsoft.com/office/drawing/2014/main" id="{6FE8DCE1-9094-2E4A-A4F6-52311DCB5AB7}"/>
              </a:ext>
            </a:extLst>
          </p:cNvPr>
          <p:cNvSpPr txBox="1"/>
          <p:nvPr/>
        </p:nvSpPr>
        <p:spPr>
          <a:xfrm>
            <a:off x="543161" y="868092"/>
            <a:ext cx="3960000" cy="577616"/>
          </a:xfrm>
          <a:prstGeom prst="roundRect">
            <a:avLst/>
          </a:prstGeom>
          <a:solidFill>
            <a:srgbClr val="4981F7"/>
          </a:solidFill>
          <a:ln>
            <a:noFill/>
          </a:ln>
        </p:spPr>
        <p:txBody>
          <a:bodyPr spcFirstLastPara="1" wrap="square" lIns="91425" tIns="91425" rIns="91425" bIns="91425" anchor="ctr" anchorCtr="0">
            <a:noAutofit/>
          </a:bodyPr>
          <a:lstStyle/>
          <a:p>
            <a:pPr algn="ctr"/>
            <a:r>
              <a:rPr lang="en-US" sz="1400" dirty="0">
                <a:solidFill>
                  <a:schemeClr val="bg1"/>
                </a:solidFill>
                <a:latin typeface="Arial" panose="020B0604020202020204" pitchFamily="34" charset="0"/>
                <a:cs typeface="Arial" panose="020B0604020202020204" pitchFamily="34" charset="0"/>
              </a:rPr>
              <a:t>Business resumed growth with a more diversified and balanced structure</a:t>
            </a:r>
          </a:p>
        </p:txBody>
      </p:sp>
      <p:sp>
        <p:nvSpPr>
          <p:cNvPr id="30" name="Google Shape;545;p27">
            <a:extLst>
              <a:ext uri="{FF2B5EF4-FFF2-40B4-BE49-F238E27FC236}">
                <a16:creationId xmlns:a16="http://schemas.microsoft.com/office/drawing/2014/main" id="{CC3C542D-BC4A-F04A-823D-969F0DCD1C45}"/>
              </a:ext>
            </a:extLst>
          </p:cNvPr>
          <p:cNvSpPr txBox="1"/>
          <p:nvPr/>
        </p:nvSpPr>
        <p:spPr>
          <a:xfrm>
            <a:off x="4955765" y="874192"/>
            <a:ext cx="3958817" cy="577616"/>
          </a:xfrm>
          <a:prstGeom prst="roundRect">
            <a:avLst/>
          </a:prstGeom>
          <a:solidFill>
            <a:srgbClr val="ECA841"/>
          </a:solidFill>
          <a:ln>
            <a:noFill/>
          </a:ln>
        </p:spPr>
        <p:txBody>
          <a:bodyPr spcFirstLastPara="1" wrap="square" lIns="91425" tIns="91425" rIns="91425" bIns="91425" anchor="ctr" anchorCtr="0">
            <a:noAutofit/>
          </a:bodyPr>
          <a:lstStyle/>
          <a:p>
            <a:pPr algn="ctr"/>
            <a:r>
              <a:rPr lang="en-US" sz="1400" dirty="0">
                <a:solidFill>
                  <a:schemeClr val="bg1"/>
                </a:solidFill>
                <a:latin typeface="Arial" panose="020B0604020202020204" pitchFamily="34" charset="0"/>
                <a:cs typeface="Arial" panose="020B0604020202020204" pitchFamily="34" charset="0"/>
              </a:rPr>
              <a:t>Integrated marketing capability led to efficiency gain and expansion into new categories</a:t>
            </a:r>
          </a:p>
        </p:txBody>
      </p:sp>
      <p:grpSp>
        <p:nvGrpSpPr>
          <p:cNvPr id="183" name="Group 182">
            <a:extLst>
              <a:ext uri="{FF2B5EF4-FFF2-40B4-BE49-F238E27FC236}">
                <a16:creationId xmlns:a16="http://schemas.microsoft.com/office/drawing/2014/main" id="{11CA3283-EA64-994F-9E29-1266E787422C}"/>
              </a:ext>
            </a:extLst>
          </p:cNvPr>
          <p:cNvGrpSpPr/>
          <p:nvPr/>
        </p:nvGrpSpPr>
        <p:grpSpPr>
          <a:xfrm>
            <a:off x="229204" y="1730265"/>
            <a:ext cx="4126906" cy="2740019"/>
            <a:chOff x="229204" y="1809095"/>
            <a:chExt cx="4126906" cy="2740019"/>
          </a:xfrm>
        </p:grpSpPr>
        <p:grpSp>
          <p:nvGrpSpPr>
            <p:cNvPr id="92" name="Google Shape;1358;p44">
              <a:extLst>
                <a:ext uri="{FF2B5EF4-FFF2-40B4-BE49-F238E27FC236}">
                  <a16:creationId xmlns:a16="http://schemas.microsoft.com/office/drawing/2014/main" id="{FEFD9876-12BD-7F48-81B7-A8EB35C702AA}"/>
                </a:ext>
              </a:extLst>
            </p:cNvPr>
            <p:cNvGrpSpPr/>
            <p:nvPr/>
          </p:nvGrpSpPr>
          <p:grpSpPr>
            <a:xfrm>
              <a:off x="763075" y="1809095"/>
              <a:ext cx="3593034" cy="817080"/>
              <a:chOff x="2596588" y="1165275"/>
              <a:chExt cx="4206838" cy="956663"/>
            </a:xfrm>
          </p:grpSpPr>
          <p:sp>
            <p:nvSpPr>
              <p:cNvPr id="93" name="Google Shape;1359;p44">
                <a:extLst>
                  <a:ext uri="{FF2B5EF4-FFF2-40B4-BE49-F238E27FC236}">
                    <a16:creationId xmlns:a16="http://schemas.microsoft.com/office/drawing/2014/main" id="{2180D7A3-5096-824A-A3CC-6F3569AEA732}"/>
                  </a:ext>
                </a:extLst>
              </p:cNvPr>
              <p:cNvSpPr/>
              <p:nvPr/>
            </p:nvSpPr>
            <p:spPr>
              <a:xfrm>
                <a:off x="2966289" y="1522438"/>
                <a:ext cx="861100" cy="364350"/>
              </a:xfrm>
              <a:custGeom>
                <a:avLst/>
                <a:gdLst/>
                <a:ahLst/>
                <a:cxnLst/>
                <a:rect l="l" t="t" r="r" b="b"/>
                <a:pathLst>
                  <a:path w="41649" h="14574" extrusionOk="0">
                    <a:moveTo>
                      <a:pt x="14014" y="1"/>
                    </a:moveTo>
                    <a:lnTo>
                      <a:pt x="0" y="14050"/>
                    </a:lnTo>
                    <a:lnTo>
                      <a:pt x="536" y="14574"/>
                    </a:lnTo>
                    <a:lnTo>
                      <a:pt x="14323" y="739"/>
                    </a:lnTo>
                    <a:lnTo>
                      <a:pt x="41648" y="739"/>
                    </a:lnTo>
                    <a:lnTo>
                      <a:pt x="41648"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60;p44">
                <a:extLst>
                  <a:ext uri="{FF2B5EF4-FFF2-40B4-BE49-F238E27FC236}">
                    <a16:creationId xmlns:a16="http://schemas.microsoft.com/office/drawing/2014/main" id="{07C7F558-5405-0B41-B355-C5FDB6C93AC3}"/>
                  </a:ext>
                </a:extLst>
              </p:cNvPr>
              <p:cNvSpPr/>
              <p:nvPr/>
            </p:nvSpPr>
            <p:spPr>
              <a:xfrm>
                <a:off x="2596588" y="1752238"/>
                <a:ext cx="712925" cy="369700"/>
              </a:xfrm>
              <a:custGeom>
                <a:avLst/>
                <a:gdLst/>
                <a:ahLst/>
                <a:cxnLst/>
                <a:rect l="l" t="t" r="r" b="b"/>
                <a:pathLst>
                  <a:path w="28517" h="14788" extrusionOk="0">
                    <a:moveTo>
                      <a:pt x="20170" y="5394"/>
                    </a:moveTo>
                    <a:cubicBezTo>
                      <a:pt x="17146" y="3644"/>
                      <a:pt x="13883" y="2286"/>
                      <a:pt x="10442" y="1358"/>
                    </a:cubicBezTo>
                    <a:cubicBezTo>
                      <a:pt x="7109" y="476"/>
                      <a:pt x="3608" y="0"/>
                      <a:pt x="1" y="0"/>
                    </a:cubicBezTo>
                    <a:lnTo>
                      <a:pt x="1" y="4215"/>
                    </a:lnTo>
                    <a:cubicBezTo>
                      <a:pt x="3227" y="4215"/>
                      <a:pt x="6359" y="4644"/>
                      <a:pt x="9347" y="5441"/>
                    </a:cubicBezTo>
                    <a:cubicBezTo>
                      <a:pt x="12431" y="6263"/>
                      <a:pt x="15360" y="7489"/>
                      <a:pt x="18062" y="9049"/>
                    </a:cubicBezTo>
                    <a:cubicBezTo>
                      <a:pt x="20801" y="10632"/>
                      <a:pt x="23313" y="12573"/>
                      <a:pt x="25540" y="14788"/>
                    </a:cubicBezTo>
                    <a:lnTo>
                      <a:pt x="28516" y="11811"/>
                    </a:lnTo>
                    <a:cubicBezTo>
                      <a:pt x="26040" y="9323"/>
                      <a:pt x="23230" y="7168"/>
                      <a:pt x="20170" y="53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61;p44">
                <a:extLst>
                  <a:ext uri="{FF2B5EF4-FFF2-40B4-BE49-F238E27FC236}">
                    <a16:creationId xmlns:a16="http://schemas.microsoft.com/office/drawing/2014/main" id="{62DAFAEF-5628-D941-BD10-544232F19C83}"/>
                  </a:ext>
                </a:extLst>
              </p:cNvPr>
              <p:cNvSpPr/>
              <p:nvPr/>
            </p:nvSpPr>
            <p:spPr>
              <a:xfrm>
                <a:off x="2869538" y="1771888"/>
                <a:ext cx="213750" cy="214025"/>
              </a:xfrm>
              <a:custGeom>
                <a:avLst/>
                <a:gdLst/>
                <a:ahLst/>
                <a:cxnLst/>
                <a:rect l="l" t="t" r="r" b="b"/>
                <a:pathLst>
                  <a:path w="8550" h="8561" extrusionOk="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1362;p44">
                <a:extLst>
                  <a:ext uri="{FF2B5EF4-FFF2-40B4-BE49-F238E27FC236}">
                    <a16:creationId xmlns:a16="http://schemas.microsoft.com/office/drawing/2014/main" id="{A0F19C0B-6446-4241-BA65-4AC4F8392FB8}"/>
                  </a:ext>
                </a:extLst>
              </p:cNvPr>
              <p:cNvGrpSpPr/>
              <p:nvPr/>
            </p:nvGrpSpPr>
            <p:grpSpPr>
              <a:xfrm>
                <a:off x="3900688" y="1165275"/>
                <a:ext cx="2902738" cy="735225"/>
                <a:chOff x="3900688" y="1165263"/>
                <a:chExt cx="2902738" cy="735225"/>
              </a:xfrm>
            </p:grpSpPr>
            <p:sp>
              <p:nvSpPr>
                <p:cNvPr id="98" name="Google Shape;1363;p44">
                  <a:extLst>
                    <a:ext uri="{FF2B5EF4-FFF2-40B4-BE49-F238E27FC236}">
                      <a16:creationId xmlns:a16="http://schemas.microsoft.com/office/drawing/2014/main" id="{5A3EC5A0-E59F-5245-B096-B3583ABBD1CB}"/>
                    </a:ext>
                  </a:extLst>
                </p:cNvPr>
                <p:cNvSpPr/>
                <p:nvPr/>
              </p:nvSpPr>
              <p:spPr>
                <a:xfrm>
                  <a:off x="4417938" y="1165263"/>
                  <a:ext cx="735251" cy="735225"/>
                </a:xfrm>
                <a:custGeom>
                  <a:avLst/>
                  <a:gdLst/>
                  <a:ahLst/>
                  <a:cxnLst/>
                  <a:rect l="l" t="t" r="r" b="b"/>
                  <a:pathLst>
                    <a:path w="29410" h="29409" extrusionOk="0">
                      <a:moveTo>
                        <a:pt x="14705" y="0"/>
                      </a:moveTo>
                      <a:cubicBezTo>
                        <a:pt x="6585" y="0"/>
                        <a:pt x="1" y="6584"/>
                        <a:pt x="1" y="14704"/>
                      </a:cubicBezTo>
                      <a:cubicBezTo>
                        <a:pt x="1" y="22824"/>
                        <a:pt x="6585" y="29409"/>
                        <a:pt x="14705" y="29409"/>
                      </a:cubicBezTo>
                      <a:cubicBezTo>
                        <a:pt x="22825" y="29409"/>
                        <a:pt x="29409" y="22824"/>
                        <a:pt x="29409" y="14704"/>
                      </a:cubicBezTo>
                      <a:cubicBezTo>
                        <a:pt x="29409" y="6584"/>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364;p44">
                  <a:extLst>
                    <a:ext uri="{FF2B5EF4-FFF2-40B4-BE49-F238E27FC236}">
                      <a16:creationId xmlns:a16="http://schemas.microsoft.com/office/drawing/2014/main" id="{B32469A6-6D4C-914D-BAAF-A02D50F48438}"/>
                    </a:ext>
                  </a:extLst>
                </p:cNvPr>
                <p:cNvSpPr/>
                <p:nvPr/>
              </p:nvSpPr>
              <p:spPr>
                <a:xfrm>
                  <a:off x="4193863" y="1199219"/>
                  <a:ext cx="664999" cy="665275"/>
                </a:xfrm>
                <a:custGeom>
                  <a:avLst/>
                  <a:gdLst/>
                  <a:ahLst/>
                  <a:cxnLst/>
                  <a:rect l="l" t="t" r="r" b="b"/>
                  <a:pathLst>
                    <a:path w="26600" h="26611" extrusionOk="0">
                      <a:moveTo>
                        <a:pt x="13300" y="26610"/>
                      </a:moveTo>
                      <a:cubicBezTo>
                        <a:pt x="5966" y="26610"/>
                        <a:pt x="1" y="20634"/>
                        <a:pt x="1" y="13299"/>
                      </a:cubicBezTo>
                      <a:cubicBezTo>
                        <a:pt x="1" y="5965"/>
                        <a:pt x="5966" y="0"/>
                        <a:pt x="13300" y="0"/>
                      </a:cubicBezTo>
                      <a:cubicBezTo>
                        <a:pt x="20634" y="0"/>
                        <a:pt x="26599" y="5965"/>
                        <a:pt x="26599" y="13299"/>
                      </a:cubicBezTo>
                      <a:cubicBezTo>
                        <a:pt x="26599" y="20634"/>
                        <a:pt x="20634" y="26610"/>
                        <a:pt x="13300" y="26610"/>
                      </a:cubicBezTo>
                      <a:close/>
                      <a:moveTo>
                        <a:pt x="13300" y="453"/>
                      </a:moveTo>
                      <a:cubicBezTo>
                        <a:pt x="6216" y="453"/>
                        <a:pt x="453" y="6215"/>
                        <a:pt x="453" y="13299"/>
                      </a:cubicBezTo>
                      <a:cubicBezTo>
                        <a:pt x="453" y="20384"/>
                        <a:pt x="6216" y="26146"/>
                        <a:pt x="13300" y="26146"/>
                      </a:cubicBezTo>
                      <a:cubicBezTo>
                        <a:pt x="20384" y="26146"/>
                        <a:pt x="26147" y="20384"/>
                        <a:pt x="26147" y="13299"/>
                      </a:cubicBezTo>
                      <a:cubicBezTo>
                        <a:pt x="26147" y="6215"/>
                        <a:pt x="20384" y="453"/>
                        <a:pt x="13300" y="4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65;p44">
                  <a:extLst>
                    <a:ext uri="{FF2B5EF4-FFF2-40B4-BE49-F238E27FC236}">
                      <a16:creationId xmlns:a16="http://schemas.microsoft.com/office/drawing/2014/main" id="{E8D1F752-4D00-6D49-9EA2-81E22D8682C7}"/>
                    </a:ext>
                  </a:extLst>
                </p:cNvPr>
                <p:cNvSpPr/>
                <p:nvPr/>
              </p:nvSpPr>
              <p:spPr>
                <a:xfrm>
                  <a:off x="3900688" y="1238956"/>
                  <a:ext cx="927525" cy="585800"/>
                </a:xfrm>
                <a:custGeom>
                  <a:avLst/>
                  <a:gdLst/>
                  <a:ahLst/>
                  <a:cxnLst/>
                  <a:rect l="l" t="t" r="r" b="b"/>
                  <a:pathLst>
                    <a:path w="37101" h="23432" extrusionOk="0">
                      <a:moveTo>
                        <a:pt x="25539" y="251"/>
                      </a:moveTo>
                      <a:cubicBezTo>
                        <a:pt x="19872" y="1"/>
                        <a:pt x="15050" y="3846"/>
                        <a:pt x="13764" y="9073"/>
                      </a:cubicBezTo>
                      <a:cubicBezTo>
                        <a:pt x="13597" y="9740"/>
                        <a:pt x="12978" y="10216"/>
                        <a:pt x="12288" y="10216"/>
                      </a:cubicBezTo>
                      <a:lnTo>
                        <a:pt x="6263" y="10216"/>
                      </a:lnTo>
                      <a:cubicBezTo>
                        <a:pt x="5811" y="10216"/>
                        <a:pt x="5453" y="9847"/>
                        <a:pt x="5453" y="9406"/>
                      </a:cubicBezTo>
                      <a:lnTo>
                        <a:pt x="5453" y="6870"/>
                      </a:lnTo>
                      <a:cubicBezTo>
                        <a:pt x="5453" y="6561"/>
                        <a:pt x="5084" y="6406"/>
                        <a:pt x="4858" y="6620"/>
                      </a:cubicBezTo>
                      <a:lnTo>
                        <a:pt x="441" y="11050"/>
                      </a:lnTo>
                      <a:cubicBezTo>
                        <a:pt x="0" y="11490"/>
                        <a:pt x="0" y="12193"/>
                        <a:pt x="441" y="12621"/>
                      </a:cubicBezTo>
                      <a:lnTo>
                        <a:pt x="4858" y="17050"/>
                      </a:lnTo>
                      <a:cubicBezTo>
                        <a:pt x="5084" y="17265"/>
                        <a:pt x="5453" y="17110"/>
                        <a:pt x="5453" y="16800"/>
                      </a:cubicBezTo>
                      <a:lnTo>
                        <a:pt x="5453" y="14276"/>
                      </a:lnTo>
                      <a:cubicBezTo>
                        <a:pt x="5453" y="13824"/>
                        <a:pt x="5811" y="13466"/>
                        <a:pt x="6263" y="13466"/>
                      </a:cubicBezTo>
                      <a:lnTo>
                        <a:pt x="12288" y="13466"/>
                      </a:lnTo>
                      <a:cubicBezTo>
                        <a:pt x="13002" y="13466"/>
                        <a:pt x="13609" y="13955"/>
                        <a:pt x="13776" y="14645"/>
                      </a:cubicBezTo>
                      <a:cubicBezTo>
                        <a:pt x="15026" y="19693"/>
                        <a:pt x="19586" y="23432"/>
                        <a:pt x="25027" y="23432"/>
                      </a:cubicBezTo>
                      <a:cubicBezTo>
                        <a:pt x="31730" y="23432"/>
                        <a:pt x="37100" y="17753"/>
                        <a:pt x="36588" y="10954"/>
                      </a:cubicBezTo>
                      <a:cubicBezTo>
                        <a:pt x="36160" y="5144"/>
                        <a:pt x="31373" y="501"/>
                        <a:pt x="25539" y="2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1" name="Google Shape;1366;p44">
                  <a:extLst>
                    <a:ext uri="{FF2B5EF4-FFF2-40B4-BE49-F238E27FC236}">
                      <a16:creationId xmlns:a16="http://schemas.microsoft.com/office/drawing/2014/main" id="{DF256505-E40D-B942-B677-0412CE4B2E1B}"/>
                    </a:ext>
                  </a:extLst>
                </p:cNvPr>
                <p:cNvSpPr/>
                <p:nvPr/>
              </p:nvSpPr>
              <p:spPr>
                <a:xfrm>
                  <a:off x="4932163" y="1223984"/>
                  <a:ext cx="1871263" cy="608216"/>
                </a:xfrm>
                <a:custGeom>
                  <a:avLst/>
                  <a:gdLst/>
                  <a:ahLst/>
                  <a:cxnLst/>
                  <a:rect l="l" t="t" r="r" b="b"/>
                  <a:pathLst>
                    <a:path w="67176" h="21980" extrusionOk="0">
                      <a:moveTo>
                        <a:pt x="8799" y="1"/>
                      </a:moveTo>
                      <a:cubicBezTo>
                        <a:pt x="7942" y="1"/>
                        <a:pt x="7144" y="418"/>
                        <a:pt x="6644" y="1120"/>
                      </a:cubicBezTo>
                      <a:lnTo>
                        <a:pt x="608" y="9562"/>
                      </a:lnTo>
                      <a:cubicBezTo>
                        <a:pt x="1" y="10419"/>
                        <a:pt x="1" y="11562"/>
                        <a:pt x="608" y="12419"/>
                      </a:cubicBezTo>
                      <a:lnTo>
                        <a:pt x="6644" y="20861"/>
                      </a:lnTo>
                      <a:cubicBezTo>
                        <a:pt x="7144" y="21563"/>
                        <a:pt x="7942" y="21980"/>
                        <a:pt x="8799" y="21980"/>
                      </a:cubicBezTo>
                      <a:lnTo>
                        <a:pt x="56198" y="21980"/>
                      </a:lnTo>
                      <a:cubicBezTo>
                        <a:pt x="62258" y="21980"/>
                        <a:pt x="67176" y="17051"/>
                        <a:pt x="67176" y="10990"/>
                      </a:cubicBezTo>
                      <a:cubicBezTo>
                        <a:pt x="67176" y="4918"/>
                        <a:pt x="62258" y="1"/>
                        <a:pt x="56198" y="1"/>
                      </a:cubicBezTo>
                      <a:close/>
                    </a:path>
                  </a:pathLst>
                </a:custGeom>
                <a:solidFill>
                  <a:srgbClr val="4981F7"/>
                </a:solidFill>
                <a:ln>
                  <a:no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r>
                    <a:rPr lang="en" sz="1000" dirty="0">
                      <a:solidFill>
                        <a:schemeClr val="bg1"/>
                      </a:solidFill>
                      <a:latin typeface="Arial" panose="020B0604020202020204" pitchFamily="34" charset="0"/>
                      <a:ea typeface="Roboto"/>
                      <a:cs typeface="Arial" panose="020B0604020202020204" pitchFamily="34" charset="0"/>
                      <a:sym typeface="Roboto"/>
                    </a:rPr>
                    <a:t>Loan Recommendation Service</a:t>
                  </a:r>
                  <a:endParaRPr sz="1000" dirty="0">
                    <a:solidFill>
                      <a:schemeClr val="bg1"/>
                    </a:solidFill>
                    <a:latin typeface="Arial" panose="020B0604020202020204" pitchFamily="34" charset="0"/>
                    <a:ea typeface="Roboto"/>
                    <a:cs typeface="Arial" panose="020B0604020202020204" pitchFamily="34" charset="0"/>
                    <a:sym typeface="Roboto"/>
                  </a:endParaRPr>
                </a:p>
              </p:txBody>
            </p:sp>
            <p:sp>
              <p:nvSpPr>
                <p:cNvPr id="102" name="Google Shape;1367;p44">
                  <a:extLst>
                    <a:ext uri="{FF2B5EF4-FFF2-40B4-BE49-F238E27FC236}">
                      <a16:creationId xmlns:a16="http://schemas.microsoft.com/office/drawing/2014/main" id="{7B38D5C1-0B73-9A4E-9C3F-1814D9056277}"/>
                    </a:ext>
                  </a:extLst>
                </p:cNvPr>
                <p:cNvSpPr txBox="1"/>
                <p:nvPr/>
              </p:nvSpPr>
              <p:spPr>
                <a:xfrm>
                  <a:off x="4253803" y="1346906"/>
                  <a:ext cx="611061"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mn-lt"/>
                      <a:sym typeface="Fira Sans Extra Condensed Medium"/>
                    </a:rPr>
                    <a:t>21%</a:t>
                  </a:r>
                  <a:endParaRPr dirty="0">
                    <a:latin typeface="+mn-lt"/>
                  </a:endParaRPr>
                </a:p>
              </p:txBody>
            </p:sp>
          </p:grpSp>
          <p:sp>
            <p:nvSpPr>
              <p:cNvPr id="97" name="Google Shape;1373;p44">
                <a:extLst>
                  <a:ext uri="{FF2B5EF4-FFF2-40B4-BE49-F238E27FC236}">
                    <a16:creationId xmlns:a16="http://schemas.microsoft.com/office/drawing/2014/main" id="{B16F9CB0-4EFF-3142-9663-3F01C4392A7A}"/>
                  </a:ext>
                </a:extLst>
              </p:cNvPr>
              <p:cNvSpPr/>
              <p:nvPr/>
            </p:nvSpPr>
            <p:spPr>
              <a:xfrm>
                <a:off x="2919538" y="1822188"/>
                <a:ext cx="113750" cy="113425"/>
              </a:xfrm>
              <a:custGeom>
                <a:avLst/>
                <a:gdLst/>
                <a:ahLst/>
                <a:cxnLst/>
                <a:rect l="l" t="t" r="r" b="b"/>
                <a:pathLst>
                  <a:path w="4550" h="4537" extrusionOk="0">
                    <a:moveTo>
                      <a:pt x="4549" y="2262"/>
                    </a:moveTo>
                    <a:cubicBezTo>
                      <a:pt x="4549" y="3524"/>
                      <a:pt x="3525" y="4536"/>
                      <a:pt x="2275" y="4536"/>
                    </a:cubicBezTo>
                    <a:cubicBezTo>
                      <a:pt x="1025" y="4536"/>
                      <a:pt x="1" y="3524"/>
                      <a:pt x="1" y="2262"/>
                    </a:cubicBezTo>
                    <a:cubicBezTo>
                      <a:pt x="1" y="1012"/>
                      <a:pt x="1025" y="0"/>
                      <a:pt x="2275" y="0"/>
                    </a:cubicBezTo>
                    <a:cubicBezTo>
                      <a:pt x="3525" y="0"/>
                      <a:pt x="4549" y="1012"/>
                      <a:pt x="4549" y="22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374;p44">
              <a:extLst>
                <a:ext uri="{FF2B5EF4-FFF2-40B4-BE49-F238E27FC236}">
                  <a16:creationId xmlns:a16="http://schemas.microsoft.com/office/drawing/2014/main" id="{0EE3A45F-7A4B-474A-95AF-030BC6E1B637}"/>
                </a:ext>
              </a:extLst>
            </p:cNvPr>
            <p:cNvGrpSpPr/>
            <p:nvPr/>
          </p:nvGrpSpPr>
          <p:grpSpPr>
            <a:xfrm>
              <a:off x="1308392" y="3171729"/>
              <a:ext cx="3047718" cy="686126"/>
              <a:chOff x="3235063" y="2760688"/>
              <a:chExt cx="3568363" cy="803338"/>
            </a:xfrm>
          </p:grpSpPr>
          <p:sp>
            <p:nvSpPr>
              <p:cNvPr id="109" name="Google Shape;1375;p44">
                <a:extLst>
                  <a:ext uri="{FF2B5EF4-FFF2-40B4-BE49-F238E27FC236}">
                    <a16:creationId xmlns:a16="http://schemas.microsoft.com/office/drawing/2014/main" id="{E6D859E0-95D4-F24E-9030-15691B2A123F}"/>
                  </a:ext>
                </a:extLst>
              </p:cNvPr>
              <p:cNvSpPr/>
              <p:nvPr/>
            </p:nvSpPr>
            <p:spPr>
              <a:xfrm>
                <a:off x="3497888" y="3099113"/>
                <a:ext cx="327764" cy="113449"/>
              </a:xfrm>
              <a:custGeom>
                <a:avLst/>
                <a:gdLst/>
                <a:ahLst/>
                <a:cxnLst/>
                <a:rect l="l" t="t" r="r" b="b"/>
                <a:pathLst>
                  <a:path w="21242" h="3907" extrusionOk="0">
                    <a:moveTo>
                      <a:pt x="239" y="1"/>
                    </a:moveTo>
                    <a:lnTo>
                      <a:pt x="1" y="703"/>
                    </a:lnTo>
                    <a:lnTo>
                      <a:pt x="9061" y="3906"/>
                    </a:lnTo>
                    <a:lnTo>
                      <a:pt x="21242" y="3906"/>
                    </a:lnTo>
                    <a:lnTo>
                      <a:pt x="21242" y="3168"/>
                    </a:lnTo>
                    <a:lnTo>
                      <a:pt x="9192" y="3168"/>
                    </a:lnTo>
                    <a:lnTo>
                      <a:pt x="239"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376;p44">
                <a:extLst>
                  <a:ext uri="{FF2B5EF4-FFF2-40B4-BE49-F238E27FC236}">
                    <a16:creationId xmlns:a16="http://schemas.microsoft.com/office/drawing/2014/main" id="{DF35DED7-7AC2-8142-AA45-455A906E7F32}"/>
                  </a:ext>
                </a:extLst>
              </p:cNvPr>
              <p:cNvSpPr/>
              <p:nvPr/>
            </p:nvSpPr>
            <p:spPr>
              <a:xfrm>
                <a:off x="3235063" y="2760688"/>
                <a:ext cx="370000" cy="713200"/>
              </a:xfrm>
              <a:custGeom>
                <a:avLst/>
                <a:gdLst/>
                <a:ahLst/>
                <a:cxnLst/>
                <a:rect l="l" t="t" r="r" b="b"/>
                <a:pathLst>
                  <a:path w="14800" h="28528" extrusionOk="0">
                    <a:moveTo>
                      <a:pt x="10573" y="0"/>
                    </a:moveTo>
                    <a:cubicBezTo>
                      <a:pt x="10573" y="3227"/>
                      <a:pt x="10157" y="6370"/>
                      <a:pt x="9359" y="9347"/>
                    </a:cubicBezTo>
                    <a:cubicBezTo>
                      <a:pt x="8525" y="12431"/>
                      <a:pt x="7311" y="15360"/>
                      <a:pt x="5739" y="18062"/>
                    </a:cubicBezTo>
                    <a:cubicBezTo>
                      <a:pt x="4156" y="20801"/>
                      <a:pt x="2227" y="23313"/>
                      <a:pt x="1" y="25539"/>
                    </a:cubicBezTo>
                    <a:lnTo>
                      <a:pt x="2977" y="28528"/>
                    </a:lnTo>
                    <a:cubicBezTo>
                      <a:pt x="5466" y="26039"/>
                      <a:pt x="7621" y="23230"/>
                      <a:pt x="9395" y="20170"/>
                    </a:cubicBezTo>
                    <a:cubicBezTo>
                      <a:pt x="11145" y="17157"/>
                      <a:pt x="12514" y="13883"/>
                      <a:pt x="13431" y="10442"/>
                    </a:cubicBezTo>
                    <a:cubicBezTo>
                      <a:pt x="14324" y="7109"/>
                      <a:pt x="14800" y="3608"/>
                      <a:pt x="14800" y="0"/>
                    </a:cubicBezTo>
                    <a:lnTo>
                      <a:pt x="105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77;p44">
                <a:extLst>
                  <a:ext uri="{FF2B5EF4-FFF2-40B4-BE49-F238E27FC236}">
                    <a16:creationId xmlns:a16="http://schemas.microsoft.com/office/drawing/2014/main" id="{E99DE634-B119-E447-BD8C-67F19C25ACF6}"/>
                  </a:ext>
                </a:extLst>
              </p:cNvPr>
              <p:cNvSpPr/>
              <p:nvPr/>
            </p:nvSpPr>
            <p:spPr>
              <a:xfrm>
                <a:off x="3383588" y="3007438"/>
                <a:ext cx="214050" cy="214050"/>
              </a:xfrm>
              <a:custGeom>
                <a:avLst/>
                <a:gdLst/>
                <a:ahLst/>
                <a:cxnLst/>
                <a:rect l="l" t="t" r="r" b="b"/>
                <a:pathLst>
                  <a:path w="8562" h="8562" extrusionOk="0">
                    <a:moveTo>
                      <a:pt x="4287" y="1"/>
                    </a:moveTo>
                    <a:cubicBezTo>
                      <a:pt x="1918" y="1"/>
                      <a:pt x="1" y="1918"/>
                      <a:pt x="1" y="4275"/>
                    </a:cubicBezTo>
                    <a:cubicBezTo>
                      <a:pt x="1" y="6644"/>
                      <a:pt x="1918" y="8561"/>
                      <a:pt x="4287" y="8561"/>
                    </a:cubicBezTo>
                    <a:cubicBezTo>
                      <a:pt x="6644" y="8561"/>
                      <a:pt x="8561" y="6644"/>
                      <a:pt x="8561" y="4275"/>
                    </a:cubicBezTo>
                    <a:cubicBezTo>
                      <a:pt x="8561" y="1918"/>
                      <a:pt x="6644"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78;p44">
                <a:extLst>
                  <a:ext uri="{FF2B5EF4-FFF2-40B4-BE49-F238E27FC236}">
                    <a16:creationId xmlns:a16="http://schemas.microsoft.com/office/drawing/2014/main" id="{0D76E848-4C07-F84D-9EFD-4EF6B1F0B325}"/>
                  </a:ext>
                </a:extLst>
              </p:cNvPr>
              <p:cNvSpPr/>
              <p:nvPr/>
            </p:nvSpPr>
            <p:spPr>
              <a:xfrm>
                <a:off x="3433888" y="3057738"/>
                <a:ext cx="113450" cy="113450"/>
              </a:xfrm>
              <a:custGeom>
                <a:avLst/>
                <a:gdLst/>
                <a:ahLst/>
                <a:cxnLst/>
                <a:rect l="l" t="t" r="r" b="b"/>
                <a:pathLst>
                  <a:path w="4538" h="4538" extrusionOk="0">
                    <a:moveTo>
                      <a:pt x="4537" y="2263"/>
                    </a:moveTo>
                    <a:cubicBezTo>
                      <a:pt x="4537" y="3525"/>
                      <a:pt x="3525" y="4537"/>
                      <a:pt x="2275" y="4537"/>
                    </a:cubicBezTo>
                    <a:cubicBezTo>
                      <a:pt x="1013" y="4537"/>
                      <a:pt x="1" y="3525"/>
                      <a:pt x="1" y="2263"/>
                    </a:cubicBezTo>
                    <a:cubicBezTo>
                      <a:pt x="1" y="1013"/>
                      <a:pt x="1013" y="1"/>
                      <a:pt x="2275" y="1"/>
                    </a:cubicBezTo>
                    <a:cubicBezTo>
                      <a:pt x="3525" y="1"/>
                      <a:pt x="4537" y="1013"/>
                      <a:pt x="4537" y="22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379;p44">
                <a:extLst>
                  <a:ext uri="{FF2B5EF4-FFF2-40B4-BE49-F238E27FC236}">
                    <a16:creationId xmlns:a16="http://schemas.microsoft.com/office/drawing/2014/main" id="{C357857A-DEF5-D34D-8131-18F9E5C38843}"/>
                  </a:ext>
                </a:extLst>
              </p:cNvPr>
              <p:cNvGrpSpPr/>
              <p:nvPr/>
            </p:nvGrpSpPr>
            <p:grpSpPr>
              <a:xfrm>
                <a:off x="3897927" y="2828776"/>
                <a:ext cx="2905499" cy="735250"/>
                <a:chOff x="3897927" y="2820139"/>
                <a:chExt cx="2905499" cy="735250"/>
              </a:xfrm>
            </p:grpSpPr>
            <p:sp>
              <p:nvSpPr>
                <p:cNvPr id="114" name="Google Shape;1380;p44">
                  <a:extLst>
                    <a:ext uri="{FF2B5EF4-FFF2-40B4-BE49-F238E27FC236}">
                      <a16:creationId xmlns:a16="http://schemas.microsoft.com/office/drawing/2014/main" id="{83494D03-F2CC-044E-91A6-F55BCC35073B}"/>
                    </a:ext>
                  </a:extLst>
                </p:cNvPr>
                <p:cNvSpPr/>
                <p:nvPr/>
              </p:nvSpPr>
              <p:spPr>
                <a:xfrm>
                  <a:off x="4155976" y="2820139"/>
                  <a:ext cx="735250" cy="735250"/>
                </a:xfrm>
                <a:custGeom>
                  <a:avLst/>
                  <a:gdLst/>
                  <a:ahLst/>
                  <a:cxnLst/>
                  <a:rect l="l" t="t" r="r" b="b"/>
                  <a:pathLst>
                    <a:path w="29410" h="29410"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81;p44">
                  <a:extLst>
                    <a:ext uri="{FF2B5EF4-FFF2-40B4-BE49-F238E27FC236}">
                      <a16:creationId xmlns:a16="http://schemas.microsoft.com/office/drawing/2014/main" id="{C09CDE02-AD7A-4745-BE69-211F19BA4276}"/>
                    </a:ext>
                  </a:extLst>
                </p:cNvPr>
                <p:cNvSpPr/>
                <p:nvPr/>
              </p:nvSpPr>
              <p:spPr>
                <a:xfrm>
                  <a:off x="4191101" y="2855113"/>
                  <a:ext cx="665000" cy="665300"/>
                </a:xfrm>
                <a:custGeom>
                  <a:avLst/>
                  <a:gdLst/>
                  <a:ahLst/>
                  <a:cxnLst/>
                  <a:rect l="l" t="t" r="r" b="b"/>
                  <a:pathLst>
                    <a:path w="26600" h="26612" extrusionOk="0">
                      <a:moveTo>
                        <a:pt x="13300" y="26611"/>
                      </a:moveTo>
                      <a:cubicBezTo>
                        <a:pt x="5966" y="26611"/>
                        <a:pt x="1" y="20646"/>
                        <a:pt x="1" y="13312"/>
                      </a:cubicBezTo>
                      <a:cubicBezTo>
                        <a:pt x="1" y="5978"/>
                        <a:pt x="5966" y="1"/>
                        <a:pt x="13300" y="1"/>
                      </a:cubicBezTo>
                      <a:cubicBezTo>
                        <a:pt x="20634" y="1"/>
                        <a:pt x="26599" y="5978"/>
                        <a:pt x="26599" y="13312"/>
                      </a:cubicBezTo>
                      <a:cubicBezTo>
                        <a:pt x="26599" y="20646"/>
                        <a:pt x="20634" y="26611"/>
                        <a:pt x="13300" y="26611"/>
                      </a:cubicBezTo>
                      <a:close/>
                      <a:moveTo>
                        <a:pt x="13300" y="465"/>
                      </a:moveTo>
                      <a:cubicBezTo>
                        <a:pt x="6216" y="465"/>
                        <a:pt x="453" y="6228"/>
                        <a:pt x="453" y="13312"/>
                      </a:cubicBezTo>
                      <a:cubicBezTo>
                        <a:pt x="453" y="20396"/>
                        <a:pt x="6216" y="26159"/>
                        <a:pt x="13300" y="26159"/>
                      </a:cubicBezTo>
                      <a:cubicBezTo>
                        <a:pt x="20384" y="26159"/>
                        <a:pt x="26147" y="20396"/>
                        <a:pt x="26147" y="13312"/>
                      </a:cubicBezTo>
                      <a:cubicBezTo>
                        <a:pt x="26147" y="6228"/>
                        <a:pt x="20384" y="465"/>
                        <a:pt x="13300" y="4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82;p44">
                  <a:extLst>
                    <a:ext uri="{FF2B5EF4-FFF2-40B4-BE49-F238E27FC236}">
                      <a16:creationId xmlns:a16="http://schemas.microsoft.com/office/drawing/2014/main" id="{8C8B77B4-E1B4-584C-AD81-54B9EC1E05FE}"/>
                    </a:ext>
                  </a:extLst>
                </p:cNvPr>
                <p:cNvSpPr/>
                <p:nvPr/>
              </p:nvSpPr>
              <p:spPr>
                <a:xfrm>
                  <a:off x="3897927" y="2894863"/>
                  <a:ext cx="927524" cy="585800"/>
                </a:xfrm>
                <a:custGeom>
                  <a:avLst/>
                  <a:gdLst/>
                  <a:ahLst/>
                  <a:cxnLst/>
                  <a:rect l="l" t="t" r="r" b="b"/>
                  <a:pathLst>
                    <a:path w="37101" h="23432" extrusionOk="0">
                      <a:moveTo>
                        <a:pt x="25539" y="250"/>
                      </a:moveTo>
                      <a:cubicBezTo>
                        <a:pt x="19872" y="0"/>
                        <a:pt x="15050" y="3834"/>
                        <a:pt x="13764" y="9061"/>
                      </a:cubicBezTo>
                      <a:cubicBezTo>
                        <a:pt x="13597" y="9739"/>
                        <a:pt x="12978" y="10204"/>
                        <a:pt x="12288" y="10204"/>
                      </a:cubicBezTo>
                      <a:lnTo>
                        <a:pt x="6263" y="10204"/>
                      </a:lnTo>
                      <a:cubicBezTo>
                        <a:pt x="5811" y="10204"/>
                        <a:pt x="5453" y="9846"/>
                        <a:pt x="5453" y="9406"/>
                      </a:cubicBezTo>
                      <a:lnTo>
                        <a:pt x="5453" y="6870"/>
                      </a:lnTo>
                      <a:cubicBezTo>
                        <a:pt x="5453" y="6560"/>
                        <a:pt x="5084" y="6406"/>
                        <a:pt x="4858" y="6620"/>
                      </a:cubicBezTo>
                      <a:lnTo>
                        <a:pt x="441" y="11049"/>
                      </a:lnTo>
                      <a:cubicBezTo>
                        <a:pt x="0" y="11478"/>
                        <a:pt x="0" y="12180"/>
                        <a:pt x="441" y="12621"/>
                      </a:cubicBezTo>
                      <a:lnTo>
                        <a:pt x="4858" y="17050"/>
                      </a:lnTo>
                      <a:cubicBezTo>
                        <a:pt x="5084" y="17264"/>
                        <a:pt x="5453" y="17109"/>
                        <a:pt x="5453" y="16800"/>
                      </a:cubicBezTo>
                      <a:lnTo>
                        <a:pt x="5453" y="14264"/>
                      </a:lnTo>
                      <a:cubicBezTo>
                        <a:pt x="5453" y="13823"/>
                        <a:pt x="5811" y="13466"/>
                        <a:pt x="6263" y="13466"/>
                      </a:cubicBezTo>
                      <a:lnTo>
                        <a:pt x="12288" y="13466"/>
                      </a:lnTo>
                      <a:cubicBezTo>
                        <a:pt x="13002" y="13466"/>
                        <a:pt x="13609" y="13954"/>
                        <a:pt x="13776" y="14633"/>
                      </a:cubicBezTo>
                      <a:cubicBezTo>
                        <a:pt x="15026" y="19693"/>
                        <a:pt x="19586" y="23431"/>
                        <a:pt x="25027" y="23431"/>
                      </a:cubicBezTo>
                      <a:cubicBezTo>
                        <a:pt x="31730" y="23431"/>
                        <a:pt x="37100" y="17752"/>
                        <a:pt x="36588" y="10942"/>
                      </a:cubicBezTo>
                      <a:cubicBezTo>
                        <a:pt x="36160" y="5132"/>
                        <a:pt x="31373" y="500"/>
                        <a:pt x="25539" y="25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83;p44">
                  <a:extLst>
                    <a:ext uri="{FF2B5EF4-FFF2-40B4-BE49-F238E27FC236}">
                      <a16:creationId xmlns:a16="http://schemas.microsoft.com/office/drawing/2014/main" id="{18804C1A-9D56-5A45-B905-8F861D8BB659}"/>
                    </a:ext>
                  </a:extLst>
                </p:cNvPr>
                <p:cNvSpPr/>
                <p:nvPr/>
              </p:nvSpPr>
              <p:spPr>
                <a:xfrm>
                  <a:off x="5000163" y="2885222"/>
                  <a:ext cx="1803263" cy="600052"/>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9"/>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4981F7"/>
                </a:solidFill>
                <a:ln>
                  <a:noFill/>
                </a:ln>
              </p:spPr>
              <p:txBody>
                <a:bodyPr spcFirstLastPara="1" wrap="square" lIns="182875" tIns="91425" rIns="182875" bIns="91425" anchor="ctr" anchorCtr="0">
                  <a:noAutofit/>
                </a:bodyPr>
                <a:lstStyle/>
                <a:p>
                  <a:pPr lvl="0" algn="ctr">
                    <a:buClr>
                      <a:schemeClr val="dk1"/>
                    </a:buClr>
                    <a:buSzPts val="1100"/>
                  </a:pPr>
                  <a:r>
                    <a:rPr lang="en-HK" sz="900" dirty="0">
                      <a:solidFill>
                        <a:schemeClr val="bg1"/>
                      </a:solidFill>
                      <a:latin typeface="Arial" panose="020B0604020202020204" pitchFamily="34" charset="0"/>
                      <a:ea typeface="Roboto"/>
                      <a:cs typeface="Arial" panose="020B0604020202020204" pitchFamily="34" charset="0"/>
                      <a:sym typeface="Roboto"/>
                    </a:rPr>
                    <a:t>Big Data and </a:t>
                  </a:r>
                </a:p>
                <a:p>
                  <a:pPr lvl="0" algn="ctr">
                    <a:buClr>
                      <a:schemeClr val="dk1"/>
                    </a:buClr>
                    <a:buSzPts val="1100"/>
                  </a:pPr>
                  <a:r>
                    <a:rPr lang="en-HK" sz="900" dirty="0">
                      <a:solidFill>
                        <a:schemeClr val="bg1"/>
                      </a:solidFill>
                      <a:latin typeface="Arial" panose="020B0604020202020204" pitchFamily="34" charset="0"/>
                      <a:ea typeface="Roboto"/>
                      <a:cs typeface="Arial" panose="020B0604020202020204" pitchFamily="34" charset="0"/>
                      <a:sym typeface="Roboto"/>
                    </a:rPr>
                    <a:t>System-based Risk Management Services </a:t>
                  </a:r>
                </a:p>
              </p:txBody>
            </p:sp>
            <p:sp>
              <p:nvSpPr>
                <p:cNvPr id="118" name="Google Shape;1384;p44">
                  <a:extLst>
                    <a:ext uri="{FF2B5EF4-FFF2-40B4-BE49-F238E27FC236}">
                      <a16:creationId xmlns:a16="http://schemas.microsoft.com/office/drawing/2014/main" id="{85392E9B-5508-6641-9236-5B5EE323DDC7}"/>
                    </a:ext>
                  </a:extLst>
                </p:cNvPr>
                <p:cNvSpPr txBox="1"/>
                <p:nvPr/>
              </p:nvSpPr>
              <p:spPr>
                <a:xfrm>
                  <a:off x="4253803" y="3002501"/>
                  <a:ext cx="572713" cy="369900"/>
                </a:xfrm>
                <a:prstGeom prst="rect">
                  <a:avLst/>
                </a:prstGeom>
                <a:noFill/>
                <a:ln>
                  <a:noFill/>
                </a:ln>
              </p:spPr>
              <p:txBody>
                <a:bodyPr spcFirstLastPara="1" wrap="square" lIns="91425" tIns="91425" rIns="91425" bIns="91425" anchor="ctr" anchorCtr="0">
                  <a:noAutofit/>
                </a:bodyPr>
                <a:lstStyle/>
                <a:p>
                  <a:pPr algn="ctr"/>
                  <a:r>
                    <a:rPr lang="en" dirty="0">
                      <a:solidFill>
                        <a:srgbClr val="FFFFFF"/>
                      </a:solidFill>
                      <a:latin typeface="+mn-lt"/>
                      <a:sym typeface="Fira Sans Extra Condensed Medium"/>
                    </a:rPr>
                    <a:t>16%</a:t>
                  </a:r>
                  <a:endParaRPr dirty="0">
                    <a:solidFill>
                      <a:srgbClr val="FFFFFF"/>
                    </a:solidFill>
                    <a:latin typeface="+mn-lt"/>
                  </a:endParaRPr>
                </a:p>
              </p:txBody>
            </p:sp>
          </p:grpSp>
        </p:grpSp>
        <p:grpSp>
          <p:nvGrpSpPr>
            <p:cNvPr id="124" name="Google Shape;1390;p44">
              <a:extLst>
                <a:ext uri="{FF2B5EF4-FFF2-40B4-BE49-F238E27FC236}">
                  <a16:creationId xmlns:a16="http://schemas.microsoft.com/office/drawing/2014/main" id="{CE2EF870-2E5C-CC40-80EA-2398DAAF685C}"/>
                </a:ext>
              </a:extLst>
            </p:cNvPr>
            <p:cNvGrpSpPr/>
            <p:nvPr/>
          </p:nvGrpSpPr>
          <p:grpSpPr>
            <a:xfrm>
              <a:off x="763075" y="3717045"/>
              <a:ext cx="3593034" cy="832069"/>
              <a:chOff x="2596588" y="3399163"/>
              <a:chExt cx="4206837" cy="974212"/>
            </a:xfrm>
          </p:grpSpPr>
          <p:sp>
            <p:nvSpPr>
              <p:cNvPr id="125" name="Google Shape;1391;p44">
                <a:extLst>
                  <a:ext uri="{FF2B5EF4-FFF2-40B4-BE49-F238E27FC236}">
                    <a16:creationId xmlns:a16="http://schemas.microsoft.com/office/drawing/2014/main" id="{78FA4372-E3DD-F448-BB84-D56F85E7968D}"/>
                  </a:ext>
                </a:extLst>
              </p:cNvPr>
              <p:cNvSpPr/>
              <p:nvPr/>
            </p:nvSpPr>
            <p:spPr>
              <a:xfrm>
                <a:off x="2966290" y="3650388"/>
                <a:ext cx="859362" cy="364651"/>
              </a:xfrm>
              <a:custGeom>
                <a:avLst/>
                <a:gdLst/>
                <a:ahLst/>
                <a:cxnLst/>
                <a:rect l="l" t="t" r="r" b="b"/>
                <a:pathLst>
                  <a:path w="42685" h="14586" extrusionOk="0">
                    <a:moveTo>
                      <a:pt x="536" y="0"/>
                    </a:moveTo>
                    <a:lnTo>
                      <a:pt x="0" y="524"/>
                    </a:lnTo>
                    <a:lnTo>
                      <a:pt x="14014" y="14585"/>
                    </a:lnTo>
                    <a:lnTo>
                      <a:pt x="42684" y="14585"/>
                    </a:lnTo>
                    <a:lnTo>
                      <a:pt x="42684" y="13835"/>
                    </a:lnTo>
                    <a:lnTo>
                      <a:pt x="14323" y="13835"/>
                    </a:lnTo>
                    <a:lnTo>
                      <a:pt x="536" y="0"/>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92;p44">
                <a:extLst>
                  <a:ext uri="{FF2B5EF4-FFF2-40B4-BE49-F238E27FC236}">
                    <a16:creationId xmlns:a16="http://schemas.microsoft.com/office/drawing/2014/main" id="{961F8A61-0455-6643-8C3C-526E142C495A}"/>
                  </a:ext>
                </a:extLst>
              </p:cNvPr>
              <p:cNvSpPr/>
              <p:nvPr/>
            </p:nvSpPr>
            <p:spPr>
              <a:xfrm>
                <a:off x="2596588" y="3399163"/>
                <a:ext cx="712925" cy="370000"/>
              </a:xfrm>
              <a:custGeom>
                <a:avLst/>
                <a:gdLst/>
                <a:ahLst/>
                <a:cxnLst/>
                <a:rect l="l" t="t" r="r" b="b"/>
                <a:pathLst>
                  <a:path w="28517" h="14800" extrusionOk="0">
                    <a:moveTo>
                      <a:pt x="25540" y="0"/>
                    </a:moveTo>
                    <a:cubicBezTo>
                      <a:pt x="23313" y="2227"/>
                      <a:pt x="20801" y="4156"/>
                      <a:pt x="18062" y="5751"/>
                    </a:cubicBezTo>
                    <a:cubicBezTo>
                      <a:pt x="15360" y="7311"/>
                      <a:pt x="12431" y="8525"/>
                      <a:pt x="9347" y="9359"/>
                    </a:cubicBezTo>
                    <a:cubicBezTo>
                      <a:pt x="6359" y="10156"/>
                      <a:pt x="3227" y="10585"/>
                      <a:pt x="1" y="10585"/>
                    </a:cubicBezTo>
                    <a:lnTo>
                      <a:pt x="1" y="14800"/>
                    </a:lnTo>
                    <a:cubicBezTo>
                      <a:pt x="3608" y="14800"/>
                      <a:pt x="7109" y="14324"/>
                      <a:pt x="10442" y="13431"/>
                    </a:cubicBezTo>
                    <a:cubicBezTo>
                      <a:pt x="13883" y="12514"/>
                      <a:pt x="17146" y="11145"/>
                      <a:pt x="20170" y="9394"/>
                    </a:cubicBezTo>
                    <a:cubicBezTo>
                      <a:pt x="23230" y="7632"/>
                      <a:pt x="26040" y="5465"/>
                      <a:pt x="28516" y="29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93;p44">
                <a:extLst>
                  <a:ext uri="{FF2B5EF4-FFF2-40B4-BE49-F238E27FC236}">
                    <a16:creationId xmlns:a16="http://schemas.microsoft.com/office/drawing/2014/main" id="{FD315777-08B1-F046-9168-FAA01AB3A642}"/>
                  </a:ext>
                </a:extLst>
              </p:cNvPr>
              <p:cNvSpPr/>
              <p:nvPr/>
            </p:nvSpPr>
            <p:spPr>
              <a:xfrm>
                <a:off x="2869538" y="3536388"/>
                <a:ext cx="213750" cy="214025"/>
              </a:xfrm>
              <a:custGeom>
                <a:avLst/>
                <a:gdLst/>
                <a:ahLst/>
                <a:cxnLst/>
                <a:rect l="l" t="t" r="r" b="b"/>
                <a:pathLst>
                  <a:path w="8550" h="8561" extrusionOk="0">
                    <a:moveTo>
                      <a:pt x="4275" y="0"/>
                    </a:moveTo>
                    <a:cubicBezTo>
                      <a:pt x="1906" y="0"/>
                      <a:pt x="1" y="1917"/>
                      <a:pt x="1" y="4286"/>
                    </a:cubicBezTo>
                    <a:cubicBezTo>
                      <a:pt x="1" y="6644"/>
                      <a:pt x="1906" y="8561"/>
                      <a:pt x="4275" y="8561"/>
                    </a:cubicBezTo>
                    <a:cubicBezTo>
                      <a:pt x="6632" y="8561"/>
                      <a:pt x="8549" y="6644"/>
                      <a:pt x="8549" y="4286"/>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94;p44">
                <a:extLst>
                  <a:ext uri="{FF2B5EF4-FFF2-40B4-BE49-F238E27FC236}">
                    <a16:creationId xmlns:a16="http://schemas.microsoft.com/office/drawing/2014/main" id="{5A15500B-AF1E-7A43-816A-BBDE3BFD6CBC}"/>
                  </a:ext>
                </a:extLst>
              </p:cNvPr>
              <p:cNvSpPr/>
              <p:nvPr/>
            </p:nvSpPr>
            <p:spPr>
              <a:xfrm>
                <a:off x="2919538" y="3586688"/>
                <a:ext cx="113750" cy="113425"/>
              </a:xfrm>
              <a:custGeom>
                <a:avLst/>
                <a:gdLst/>
                <a:ahLst/>
                <a:cxnLst/>
                <a:rect l="l" t="t" r="r" b="b"/>
                <a:pathLst>
                  <a:path w="4550" h="4537" extrusionOk="0">
                    <a:moveTo>
                      <a:pt x="4549" y="2274"/>
                    </a:moveTo>
                    <a:cubicBezTo>
                      <a:pt x="4549" y="3525"/>
                      <a:pt x="3525" y="4537"/>
                      <a:pt x="2275" y="4537"/>
                    </a:cubicBezTo>
                    <a:cubicBezTo>
                      <a:pt x="1025" y="4537"/>
                      <a:pt x="1" y="3525"/>
                      <a:pt x="1" y="2274"/>
                    </a:cubicBezTo>
                    <a:cubicBezTo>
                      <a:pt x="1" y="1012"/>
                      <a:pt x="1025" y="0"/>
                      <a:pt x="2275" y="0"/>
                    </a:cubicBezTo>
                    <a:cubicBezTo>
                      <a:pt x="3525" y="0"/>
                      <a:pt x="4549" y="1012"/>
                      <a:pt x="4549" y="227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395;p44">
                <a:extLst>
                  <a:ext uri="{FF2B5EF4-FFF2-40B4-BE49-F238E27FC236}">
                    <a16:creationId xmlns:a16="http://schemas.microsoft.com/office/drawing/2014/main" id="{3D9C7765-EDFD-3C42-9291-46056F1AB841}"/>
                  </a:ext>
                </a:extLst>
              </p:cNvPr>
              <p:cNvGrpSpPr/>
              <p:nvPr/>
            </p:nvGrpSpPr>
            <p:grpSpPr>
              <a:xfrm>
                <a:off x="3900688" y="3638150"/>
                <a:ext cx="2902737" cy="735225"/>
                <a:chOff x="3900688" y="3608113"/>
                <a:chExt cx="2902737" cy="735225"/>
              </a:xfrm>
            </p:grpSpPr>
            <p:sp>
              <p:nvSpPr>
                <p:cNvPr id="130" name="Google Shape;1396;p44">
                  <a:extLst>
                    <a:ext uri="{FF2B5EF4-FFF2-40B4-BE49-F238E27FC236}">
                      <a16:creationId xmlns:a16="http://schemas.microsoft.com/office/drawing/2014/main" id="{3663AE9F-402B-554A-961A-222EA5280C08}"/>
                    </a:ext>
                  </a:extLst>
                </p:cNvPr>
                <p:cNvSpPr/>
                <p:nvPr/>
              </p:nvSpPr>
              <p:spPr>
                <a:xfrm>
                  <a:off x="4417938" y="3608113"/>
                  <a:ext cx="735250" cy="735225"/>
                </a:xfrm>
                <a:custGeom>
                  <a:avLst/>
                  <a:gdLst/>
                  <a:ahLst/>
                  <a:cxnLst/>
                  <a:rect l="l" t="t" r="r" b="b"/>
                  <a:pathLst>
                    <a:path w="29410" h="29409"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97;p44">
                  <a:extLst>
                    <a:ext uri="{FF2B5EF4-FFF2-40B4-BE49-F238E27FC236}">
                      <a16:creationId xmlns:a16="http://schemas.microsoft.com/office/drawing/2014/main" id="{C3422DCD-424B-9A4F-A115-6DC491183FE8}"/>
                    </a:ext>
                  </a:extLst>
                </p:cNvPr>
                <p:cNvSpPr/>
                <p:nvPr/>
              </p:nvSpPr>
              <p:spPr>
                <a:xfrm>
                  <a:off x="4193863" y="3652365"/>
                  <a:ext cx="664999" cy="665275"/>
                </a:xfrm>
                <a:custGeom>
                  <a:avLst/>
                  <a:gdLst/>
                  <a:ahLst/>
                  <a:cxnLst/>
                  <a:rect l="l" t="t" r="r" b="b"/>
                  <a:pathLst>
                    <a:path w="26600" h="26611" extrusionOk="0">
                      <a:moveTo>
                        <a:pt x="13300" y="26611"/>
                      </a:moveTo>
                      <a:cubicBezTo>
                        <a:pt x="5966" y="26611"/>
                        <a:pt x="1" y="20646"/>
                        <a:pt x="1" y="13312"/>
                      </a:cubicBezTo>
                      <a:cubicBezTo>
                        <a:pt x="1" y="5977"/>
                        <a:pt x="5966" y="1"/>
                        <a:pt x="13300" y="1"/>
                      </a:cubicBezTo>
                      <a:cubicBezTo>
                        <a:pt x="20634" y="1"/>
                        <a:pt x="26599" y="5977"/>
                        <a:pt x="26599" y="13312"/>
                      </a:cubicBezTo>
                      <a:cubicBezTo>
                        <a:pt x="26599" y="20646"/>
                        <a:pt x="20634" y="26611"/>
                        <a:pt x="13300" y="26611"/>
                      </a:cubicBezTo>
                      <a:close/>
                      <a:moveTo>
                        <a:pt x="13300" y="465"/>
                      </a:moveTo>
                      <a:cubicBezTo>
                        <a:pt x="6216" y="465"/>
                        <a:pt x="453" y="6227"/>
                        <a:pt x="453" y="13312"/>
                      </a:cubicBezTo>
                      <a:cubicBezTo>
                        <a:pt x="453" y="20396"/>
                        <a:pt x="6216" y="26159"/>
                        <a:pt x="13300" y="26159"/>
                      </a:cubicBezTo>
                      <a:cubicBezTo>
                        <a:pt x="20384" y="26159"/>
                        <a:pt x="26147" y="20396"/>
                        <a:pt x="26147" y="13312"/>
                      </a:cubicBezTo>
                      <a:cubicBezTo>
                        <a:pt x="26147" y="6227"/>
                        <a:pt x="20384" y="465"/>
                        <a:pt x="13300" y="46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98;p44">
                  <a:extLst>
                    <a:ext uri="{FF2B5EF4-FFF2-40B4-BE49-F238E27FC236}">
                      <a16:creationId xmlns:a16="http://schemas.microsoft.com/office/drawing/2014/main" id="{636C664D-E288-4B4D-BA79-F512871A5650}"/>
                    </a:ext>
                  </a:extLst>
                </p:cNvPr>
                <p:cNvSpPr/>
                <p:nvPr/>
              </p:nvSpPr>
              <p:spPr>
                <a:xfrm>
                  <a:off x="3900688" y="3692090"/>
                  <a:ext cx="927524" cy="58582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406"/>
                        <a:pt x="4858" y="6621"/>
                      </a:cubicBezTo>
                      <a:lnTo>
                        <a:pt x="441" y="11050"/>
                      </a:lnTo>
                      <a:cubicBezTo>
                        <a:pt x="0" y="11479"/>
                        <a:pt x="0" y="12181"/>
                        <a:pt x="441" y="12622"/>
                      </a:cubicBezTo>
                      <a:lnTo>
                        <a:pt x="4858" y="17051"/>
                      </a:lnTo>
                      <a:cubicBezTo>
                        <a:pt x="5084" y="17265"/>
                        <a:pt x="5453" y="17110"/>
                        <a:pt x="5453" y="16801"/>
                      </a:cubicBezTo>
                      <a:lnTo>
                        <a:pt x="5453" y="14265"/>
                      </a:lnTo>
                      <a:cubicBezTo>
                        <a:pt x="5453" y="13824"/>
                        <a:pt x="5811" y="13455"/>
                        <a:pt x="6263" y="13455"/>
                      </a:cubicBezTo>
                      <a:lnTo>
                        <a:pt x="12288" y="13455"/>
                      </a:lnTo>
                      <a:cubicBezTo>
                        <a:pt x="13002" y="13455"/>
                        <a:pt x="13609" y="13955"/>
                        <a:pt x="13776" y="14634"/>
                      </a:cubicBezTo>
                      <a:cubicBezTo>
                        <a:pt x="15026" y="19694"/>
                        <a:pt x="19586" y="23432"/>
                        <a:pt x="25027" y="23432"/>
                      </a:cubicBezTo>
                      <a:cubicBezTo>
                        <a:pt x="31730" y="23432"/>
                        <a:pt x="37100" y="17753"/>
                        <a:pt x="36588" y="10943"/>
                      </a:cubicBezTo>
                      <a:cubicBezTo>
                        <a:pt x="36160" y="5132"/>
                        <a:pt x="31373" y="501"/>
                        <a:pt x="25539" y="2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99;p44">
                  <a:extLst>
                    <a:ext uri="{FF2B5EF4-FFF2-40B4-BE49-F238E27FC236}">
                      <a16:creationId xmlns:a16="http://schemas.microsoft.com/office/drawing/2014/main" id="{E65CD0D9-E088-544C-99AB-878EDE71DEF5}"/>
                    </a:ext>
                  </a:extLst>
                </p:cNvPr>
                <p:cNvSpPr/>
                <p:nvPr/>
              </p:nvSpPr>
              <p:spPr>
                <a:xfrm>
                  <a:off x="5000162" y="3718183"/>
                  <a:ext cx="1803263" cy="559732"/>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8"/>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4981F7"/>
                </a:solidFill>
                <a:ln>
                  <a:noFill/>
                </a:ln>
              </p:spPr>
              <p:txBody>
                <a:bodyPr spcFirstLastPara="1" wrap="square" lIns="182875" tIns="91425" rIns="182875" bIns="91425" anchor="ctr" anchorCtr="0">
                  <a:noAutofit/>
                </a:bodyPr>
                <a:lstStyle/>
                <a:p>
                  <a:pPr lvl="0" algn="ctr">
                    <a:buClr>
                      <a:schemeClr val="dk1"/>
                    </a:buClr>
                    <a:buSzPts val="1100"/>
                  </a:pPr>
                  <a:r>
                    <a:rPr lang="en-US" sz="900" dirty="0">
                      <a:solidFill>
                        <a:schemeClr val="bg1"/>
                      </a:solidFill>
                      <a:latin typeface="Arial" panose="020B0604020202020204" pitchFamily="34" charset="0"/>
                      <a:ea typeface="Roboto"/>
                      <a:cs typeface="Arial" panose="020B0604020202020204" pitchFamily="34" charset="0"/>
                    </a:rPr>
                    <a:t>Advertising and Marketing Services and Other Services </a:t>
                  </a:r>
                  <a:endParaRPr lang="en-US" sz="900" dirty="0">
                    <a:solidFill>
                      <a:schemeClr val="bg1"/>
                    </a:solidFill>
                    <a:latin typeface="Arial" panose="020B0604020202020204" pitchFamily="34" charset="0"/>
                    <a:ea typeface="Roboto"/>
                    <a:cs typeface="Arial" panose="020B0604020202020204" pitchFamily="34" charset="0"/>
                    <a:sym typeface="Roboto"/>
                  </a:endParaRPr>
                </a:p>
              </p:txBody>
            </p:sp>
            <p:sp>
              <p:nvSpPr>
                <p:cNvPr id="134" name="Google Shape;1400;p44">
                  <a:extLst>
                    <a:ext uri="{FF2B5EF4-FFF2-40B4-BE49-F238E27FC236}">
                      <a16:creationId xmlns:a16="http://schemas.microsoft.com/office/drawing/2014/main" id="{091D4D50-CFF9-A347-86BB-BB1115A044F0}"/>
                    </a:ext>
                  </a:extLst>
                </p:cNvPr>
                <p:cNvSpPr txBox="1"/>
                <p:nvPr/>
              </p:nvSpPr>
              <p:spPr>
                <a:xfrm>
                  <a:off x="4267163" y="3790775"/>
                  <a:ext cx="571838" cy="369900"/>
                </a:xfrm>
                <a:prstGeom prst="rect">
                  <a:avLst/>
                </a:prstGeom>
                <a:noFill/>
                <a:ln>
                  <a:noFill/>
                </a:ln>
              </p:spPr>
              <p:txBody>
                <a:bodyPr spcFirstLastPara="1" wrap="square" lIns="91425" tIns="91425" rIns="91425" bIns="91425" anchor="ctr" anchorCtr="0">
                  <a:noAutofit/>
                </a:bodyPr>
                <a:lstStyle/>
                <a:p>
                  <a:pPr lvl="0" algn="ctr"/>
                  <a:r>
                    <a:rPr lang="en" dirty="0">
                      <a:solidFill>
                        <a:srgbClr val="FFFFFF"/>
                      </a:solidFill>
                      <a:latin typeface="+mn-lt"/>
                      <a:sym typeface="Fira Sans Extra Condensed Medium"/>
                    </a:rPr>
                    <a:t>12%</a:t>
                  </a:r>
                  <a:endParaRPr dirty="0">
                    <a:solidFill>
                      <a:srgbClr val="FFFFFF"/>
                    </a:solidFill>
                    <a:latin typeface="+mn-lt"/>
                  </a:endParaRPr>
                </a:p>
              </p:txBody>
            </p:sp>
          </p:grpSp>
        </p:grpSp>
        <p:grpSp>
          <p:nvGrpSpPr>
            <p:cNvPr id="138" name="Google Shape;1404;p44">
              <a:extLst>
                <a:ext uri="{FF2B5EF4-FFF2-40B4-BE49-F238E27FC236}">
                  <a16:creationId xmlns:a16="http://schemas.microsoft.com/office/drawing/2014/main" id="{B348E714-19E3-934A-89E6-A12686A199E3}"/>
                </a:ext>
              </a:extLst>
            </p:cNvPr>
            <p:cNvGrpSpPr/>
            <p:nvPr/>
          </p:nvGrpSpPr>
          <p:grpSpPr>
            <a:xfrm>
              <a:off x="1308392" y="2515569"/>
              <a:ext cx="3047717" cy="656180"/>
              <a:chOff x="3235063" y="1992437"/>
              <a:chExt cx="3568361" cy="768276"/>
            </a:xfrm>
          </p:grpSpPr>
          <p:sp>
            <p:nvSpPr>
              <p:cNvPr id="139" name="Google Shape;1405;p44">
                <a:extLst>
                  <a:ext uri="{FF2B5EF4-FFF2-40B4-BE49-F238E27FC236}">
                    <a16:creationId xmlns:a16="http://schemas.microsoft.com/office/drawing/2014/main" id="{35A30850-03FA-EE44-ADFA-B3958E4C7DE4}"/>
                  </a:ext>
                </a:extLst>
              </p:cNvPr>
              <p:cNvSpPr/>
              <p:nvPr/>
            </p:nvSpPr>
            <p:spPr>
              <a:xfrm>
                <a:off x="3497888" y="2349912"/>
                <a:ext cx="327764" cy="113724"/>
              </a:xfrm>
              <a:custGeom>
                <a:avLst/>
                <a:gdLst/>
                <a:ahLst/>
                <a:cxnLst/>
                <a:rect l="l" t="t" r="r" b="b"/>
                <a:pathLst>
                  <a:path w="21242" h="3919" extrusionOk="0">
                    <a:moveTo>
                      <a:pt x="9061" y="1"/>
                    </a:moveTo>
                    <a:lnTo>
                      <a:pt x="1" y="3216"/>
                    </a:lnTo>
                    <a:lnTo>
                      <a:pt x="239" y="3918"/>
                    </a:lnTo>
                    <a:lnTo>
                      <a:pt x="9192" y="751"/>
                    </a:lnTo>
                    <a:lnTo>
                      <a:pt x="21242" y="751"/>
                    </a:lnTo>
                    <a:lnTo>
                      <a:pt x="21242"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6;p44">
                <a:extLst>
                  <a:ext uri="{FF2B5EF4-FFF2-40B4-BE49-F238E27FC236}">
                    <a16:creationId xmlns:a16="http://schemas.microsoft.com/office/drawing/2014/main" id="{97973A12-52E9-9E40-A8F5-D288AEF85E5F}"/>
                  </a:ext>
                </a:extLst>
              </p:cNvPr>
              <p:cNvSpPr/>
              <p:nvPr/>
            </p:nvSpPr>
            <p:spPr>
              <a:xfrm>
                <a:off x="3235063" y="2047513"/>
                <a:ext cx="370000" cy="713200"/>
              </a:xfrm>
              <a:custGeom>
                <a:avLst/>
                <a:gdLst/>
                <a:ahLst/>
                <a:cxnLst/>
                <a:rect l="l" t="t" r="r" b="b"/>
                <a:pathLst>
                  <a:path w="14800" h="28528" extrusionOk="0">
                    <a:moveTo>
                      <a:pt x="13431" y="18086"/>
                    </a:moveTo>
                    <a:cubicBezTo>
                      <a:pt x="12514" y="14633"/>
                      <a:pt x="11145" y="11371"/>
                      <a:pt x="9395" y="8346"/>
                    </a:cubicBezTo>
                    <a:cubicBezTo>
                      <a:pt x="7621" y="5287"/>
                      <a:pt x="5466" y="2489"/>
                      <a:pt x="2977" y="0"/>
                    </a:cubicBezTo>
                    <a:lnTo>
                      <a:pt x="1" y="2977"/>
                    </a:lnTo>
                    <a:cubicBezTo>
                      <a:pt x="2227" y="5203"/>
                      <a:pt x="4156" y="7715"/>
                      <a:pt x="5739" y="10466"/>
                    </a:cubicBezTo>
                    <a:cubicBezTo>
                      <a:pt x="7311" y="13168"/>
                      <a:pt x="8525" y="16085"/>
                      <a:pt x="9359" y="19169"/>
                    </a:cubicBezTo>
                    <a:cubicBezTo>
                      <a:pt x="10157" y="22158"/>
                      <a:pt x="10573" y="25289"/>
                      <a:pt x="10573" y="28527"/>
                    </a:cubicBezTo>
                    <a:lnTo>
                      <a:pt x="14800" y="28527"/>
                    </a:lnTo>
                    <a:cubicBezTo>
                      <a:pt x="14800" y="24908"/>
                      <a:pt x="14324" y="21408"/>
                      <a:pt x="13431"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07;p44">
                <a:extLst>
                  <a:ext uri="{FF2B5EF4-FFF2-40B4-BE49-F238E27FC236}">
                    <a16:creationId xmlns:a16="http://schemas.microsoft.com/office/drawing/2014/main" id="{1A27404F-C78D-A14F-B15A-82949BADAA8C}"/>
                  </a:ext>
                </a:extLst>
              </p:cNvPr>
              <p:cNvSpPr/>
              <p:nvPr/>
            </p:nvSpPr>
            <p:spPr>
              <a:xfrm>
                <a:off x="3392813" y="2318063"/>
                <a:ext cx="213750" cy="213750"/>
              </a:xfrm>
              <a:custGeom>
                <a:avLst/>
                <a:gdLst/>
                <a:ahLst/>
                <a:cxnLst/>
                <a:rect l="l" t="t" r="r" b="b"/>
                <a:pathLst>
                  <a:path w="8550" h="8550" extrusionOk="0">
                    <a:moveTo>
                      <a:pt x="4275" y="1"/>
                    </a:moveTo>
                    <a:cubicBezTo>
                      <a:pt x="1918" y="1"/>
                      <a:pt x="1" y="1918"/>
                      <a:pt x="1" y="4275"/>
                    </a:cubicBezTo>
                    <a:cubicBezTo>
                      <a:pt x="1" y="6633"/>
                      <a:pt x="1918" y="8550"/>
                      <a:pt x="4275" y="8550"/>
                    </a:cubicBezTo>
                    <a:cubicBezTo>
                      <a:pt x="6645" y="8550"/>
                      <a:pt x="8550" y="6633"/>
                      <a:pt x="8550" y="4275"/>
                    </a:cubicBezTo>
                    <a:cubicBezTo>
                      <a:pt x="8550" y="1918"/>
                      <a:pt x="6645" y="1"/>
                      <a:pt x="4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08;p44">
                <a:extLst>
                  <a:ext uri="{FF2B5EF4-FFF2-40B4-BE49-F238E27FC236}">
                    <a16:creationId xmlns:a16="http://schemas.microsoft.com/office/drawing/2014/main" id="{5192679D-654D-6744-9875-A3FF56835B7E}"/>
                  </a:ext>
                </a:extLst>
              </p:cNvPr>
              <p:cNvSpPr/>
              <p:nvPr/>
            </p:nvSpPr>
            <p:spPr>
              <a:xfrm>
                <a:off x="3442838" y="2368088"/>
                <a:ext cx="113725" cy="113725"/>
              </a:xfrm>
              <a:custGeom>
                <a:avLst/>
                <a:gdLst/>
                <a:ahLst/>
                <a:cxnLst/>
                <a:rect l="l" t="t" r="r" b="b"/>
                <a:pathLst>
                  <a:path w="4549" h="4549" extrusionOk="0">
                    <a:moveTo>
                      <a:pt x="4548" y="2274"/>
                    </a:moveTo>
                    <a:cubicBezTo>
                      <a:pt x="4548" y="3524"/>
                      <a:pt x="3524" y="4548"/>
                      <a:pt x="2274" y="4548"/>
                    </a:cubicBezTo>
                    <a:cubicBezTo>
                      <a:pt x="1024" y="4548"/>
                      <a:pt x="0" y="3524"/>
                      <a:pt x="0" y="2274"/>
                    </a:cubicBezTo>
                    <a:cubicBezTo>
                      <a:pt x="0" y="1024"/>
                      <a:pt x="1024" y="0"/>
                      <a:pt x="2274" y="0"/>
                    </a:cubicBezTo>
                    <a:cubicBezTo>
                      <a:pt x="3524" y="0"/>
                      <a:pt x="4548" y="1024"/>
                      <a:pt x="4548" y="22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09;p44">
                <a:extLst>
                  <a:ext uri="{FF2B5EF4-FFF2-40B4-BE49-F238E27FC236}">
                    <a16:creationId xmlns:a16="http://schemas.microsoft.com/office/drawing/2014/main" id="{6A6A2EB6-9D7B-0F4E-9601-C9B09778BD20}"/>
                  </a:ext>
                </a:extLst>
              </p:cNvPr>
              <p:cNvGrpSpPr/>
              <p:nvPr/>
            </p:nvGrpSpPr>
            <p:grpSpPr>
              <a:xfrm>
                <a:off x="3904175" y="1992437"/>
                <a:ext cx="2899249" cy="735225"/>
                <a:chOff x="3904175" y="2005237"/>
                <a:chExt cx="2899249" cy="735225"/>
              </a:xfrm>
            </p:grpSpPr>
            <p:sp>
              <p:nvSpPr>
                <p:cNvPr id="144" name="Google Shape;1410;p44">
                  <a:extLst>
                    <a:ext uri="{FF2B5EF4-FFF2-40B4-BE49-F238E27FC236}">
                      <a16:creationId xmlns:a16="http://schemas.microsoft.com/office/drawing/2014/main" id="{E2BA085E-0D57-434B-9AFB-458F2726074B}"/>
                    </a:ext>
                  </a:extLst>
                </p:cNvPr>
                <p:cNvSpPr/>
                <p:nvPr/>
              </p:nvSpPr>
              <p:spPr>
                <a:xfrm>
                  <a:off x="4417938" y="2005237"/>
                  <a:ext cx="735251" cy="735225"/>
                </a:xfrm>
                <a:custGeom>
                  <a:avLst/>
                  <a:gdLst/>
                  <a:ahLst/>
                  <a:cxnLst/>
                  <a:rect l="l" t="t" r="r" b="b"/>
                  <a:pathLst>
                    <a:path w="29410" h="29409" extrusionOk="0">
                      <a:moveTo>
                        <a:pt x="14705" y="0"/>
                      </a:moveTo>
                      <a:cubicBezTo>
                        <a:pt x="6585" y="0"/>
                        <a:pt x="1" y="6585"/>
                        <a:pt x="1" y="14705"/>
                      </a:cubicBezTo>
                      <a:cubicBezTo>
                        <a:pt x="1" y="22825"/>
                        <a:pt x="6585" y="29409"/>
                        <a:pt x="14705" y="29409"/>
                      </a:cubicBezTo>
                      <a:cubicBezTo>
                        <a:pt x="22825" y="29409"/>
                        <a:pt x="29409" y="22825"/>
                        <a:pt x="29409" y="14705"/>
                      </a:cubicBezTo>
                      <a:cubicBezTo>
                        <a:pt x="29409" y="6585"/>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11;p44">
                  <a:extLst>
                    <a:ext uri="{FF2B5EF4-FFF2-40B4-BE49-F238E27FC236}">
                      <a16:creationId xmlns:a16="http://schemas.microsoft.com/office/drawing/2014/main" id="{7747102B-8E6A-7B41-8CE3-0BD268F86108}"/>
                    </a:ext>
                  </a:extLst>
                </p:cNvPr>
                <p:cNvSpPr/>
                <p:nvPr/>
              </p:nvSpPr>
              <p:spPr>
                <a:xfrm>
                  <a:off x="4197350" y="2057799"/>
                  <a:ext cx="664999" cy="665275"/>
                </a:xfrm>
                <a:custGeom>
                  <a:avLst/>
                  <a:gdLst/>
                  <a:ahLst/>
                  <a:cxnLst/>
                  <a:rect l="l" t="t" r="r" b="b"/>
                  <a:pathLst>
                    <a:path w="26600" h="26611" extrusionOk="0">
                      <a:moveTo>
                        <a:pt x="13300" y="26611"/>
                      </a:moveTo>
                      <a:cubicBezTo>
                        <a:pt x="5966" y="26611"/>
                        <a:pt x="1" y="20646"/>
                        <a:pt x="1" y="13312"/>
                      </a:cubicBezTo>
                      <a:cubicBezTo>
                        <a:pt x="1" y="5966"/>
                        <a:pt x="5966" y="1"/>
                        <a:pt x="13300" y="1"/>
                      </a:cubicBezTo>
                      <a:cubicBezTo>
                        <a:pt x="20634" y="1"/>
                        <a:pt x="26599" y="5966"/>
                        <a:pt x="26599" y="13312"/>
                      </a:cubicBezTo>
                      <a:cubicBezTo>
                        <a:pt x="26599" y="20646"/>
                        <a:pt x="20634" y="26611"/>
                        <a:pt x="13300" y="26611"/>
                      </a:cubicBezTo>
                      <a:close/>
                      <a:moveTo>
                        <a:pt x="13300" y="453"/>
                      </a:moveTo>
                      <a:cubicBezTo>
                        <a:pt x="6216" y="453"/>
                        <a:pt x="453" y="6227"/>
                        <a:pt x="453" y="13312"/>
                      </a:cubicBezTo>
                      <a:cubicBezTo>
                        <a:pt x="453" y="20396"/>
                        <a:pt x="6216" y="26159"/>
                        <a:pt x="13300" y="26159"/>
                      </a:cubicBezTo>
                      <a:cubicBezTo>
                        <a:pt x="20384" y="26159"/>
                        <a:pt x="26147" y="20396"/>
                        <a:pt x="26147" y="13312"/>
                      </a:cubicBezTo>
                      <a:cubicBezTo>
                        <a:pt x="26147" y="6227"/>
                        <a:pt x="20384" y="453"/>
                        <a:pt x="13300" y="4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12;p44">
                  <a:extLst>
                    <a:ext uri="{FF2B5EF4-FFF2-40B4-BE49-F238E27FC236}">
                      <a16:creationId xmlns:a16="http://schemas.microsoft.com/office/drawing/2014/main" id="{E95D66AD-D66B-FC47-ABFB-2756EB80C006}"/>
                    </a:ext>
                  </a:extLst>
                </p:cNvPr>
                <p:cNvSpPr/>
                <p:nvPr/>
              </p:nvSpPr>
              <p:spPr>
                <a:xfrm>
                  <a:off x="3904175" y="2097524"/>
                  <a:ext cx="927524" cy="58582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395"/>
                        <a:pt x="4858" y="6621"/>
                      </a:cubicBezTo>
                      <a:lnTo>
                        <a:pt x="441" y="11038"/>
                      </a:lnTo>
                      <a:cubicBezTo>
                        <a:pt x="0" y="11478"/>
                        <a:pt x="0" y="12181"/>
                        <a:pt x="441" y="12621"/>
                      </a:cubicBezTo>
                      <a:lnTo>
                        <a:pt x="4858" y="17039"/>
                      </a:lnTo>
                      <a:cubicBezTo>
                        <a:pt x="5084" y="17265"/>
                        <a:pt x="5453" y="17110"/>
                        <a:pt x="5453" y="16801"/>
                      </a:cubicBezTo>
                      <a:lnTo>
                        <a:pt x="5453" y="14265"/>
                      </a:lnTo>
                      <a:cubicBezTo>
                        <a:pt x="5453" y="13824"/>
                        <a:pt x="5811" y="13455"/>
                        <a:pt x="6263" y="13455"/>
                      </a:cubicBezTo>
                      <a:lnTo>
                        <a:pt x="12288" y="13455"/>
                      </a:lnTo>
                      <a:cubicBezTo>
                        <a:pt x="13002" y="13455"/>
                        <a:pt x="13609" y="13943"/>
                        <a:pt x="13776" y="14634"/>
                      </a:cubicBezTo>
                      <a:cubicBezTo>
                        <a:pt x="15026" y="19682"/>
                        <a:pt x="19586" y="23432"/>
                        <a:pt x="25027" y="23432"/>
                      </a:cubicBezTo>
                      <a:cubicBezTo>
                        <a:pt x="31730" y="23432"/>
                        <a:pt x="37100" y="17753"/>
                        <a:pt x="36588" y="10943"/>
                      </a:cubicBezTo>
                      <a:cubicBezTo>
                        <a:pt x="36160" y="5132"/>
                        <a:pt x="31373" y="501"/>
                        <a:pt x="25539"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13;p44">
                  <a:extLst>
                    <a:ext uri="{FF2B5EF4-FFF2-40B4-BE49-F238E27FC236}">
                      <a16:creationId xmlns:a16="http://schemas.microsoft.com/office/drawing/2014/main" id="{FBFCD22A-B4ED-7341-8201-8EF0407E1768}"/>
                    </a:ext>
                  </a:extLst>
                </p:cNvPr>
                <p:cNvSpPr/>
                <p:nvPr/>
              </p:nvSpPr>
              <p:spPr>
                <a:xfrm>
                  <a:off x="4938494" y="2071729"/>
                  <a:ext cx="1864930" cy="608216"/>
                </a:xfrm>
                <a:custGeom>
                  <a:avLst/>
                  <a:gdLst/>
                  <a:ahLst/>
                  <a:cxnLst/>
                  <a:rect l="l" t="t" r="r" b="b"/>
                  <a:pathLst>
                    <a:path w="67176" h="21968" extrusionOk="0">
                      <a:moveTo>
                        <a:pt x="8799" y="0"/>
                      </a:moveTo>
                      <a:cubicBezTo>
                        <a:pt x="7942" y="0"/>
                        <a:pt x="7144" y="405"/>
                        <a:pt x="6644" y="1108"/>
                      </a:cubicBezTo>
                      <a:lnTo>
                        <a:pt x="608" y="9549"/>
                      </a:lnTo>
                      <a:cubicBezTo>
                        <a:pt x="1" y="10406"/>
                        <a:pt x="1" y="11549"/>
                        <a:pt x="608" y="12407"/>
                      </a:cubicBezTo>
                      <a:lnTo>
                        <a:pt x="6644" y="20848"/>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4981F7"/>
                </a:solidFill>
                <a:ln>
                  <a:no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bg1"/>
                      </a:solidFill>
                      <a:latin typeface="+mn-lt"/>
                      <a:ea typeface="Roboto"/>
                      <a:cs typeface="Roboto"/>
                      <a:sym typeface="Roboto"/>
                    </a:rPr>
                    <a:t>Credit Card Recommendation Service</a:t>
                  </a:r>
                  <a:endParaRPr sz="1000" dirty="0">
                    <a:solidFill>
                      <a:schemeClr val="bg1"/>
                    </a:solidFill>
                    <a:latin typeface="+mn-lt"/>
                    <a:ea typeface="Roboto"/>
                    <a:cs typeface="Roboto"/>
                    <a:sym typeface="Roboto"/>
                  </a:endParaRPr>
                </a:p>
              </p:txBody>
            </p:sp>
          </p:grpSp>
        </p:grpSp>
        <p:sp>
          <p:nvSpPr>
            <p:cNvPr id="152" name="Google Shape;1419;p44">
              <a:extLst>
                <a:ext uri="{FF2B5EF4-FFF2-40B4-BE49-F238E27FC236}">
                  <a16:creationId xmlns:a16="http://schemas.microsoft.com/office/drawing/2014/main" id="{46CEEBBE-67E2-ED48-B322-7216FB3F8C25}"/>
                </a:ext>
              </a:extLst>
            </p:cNvPr>
            <p:cNvSpPr/>
            <p:nvPr/>
          </p:nvSpPr>
          <p:spPr>
            <a:xfrm>
              <a:off x="229204" y="2604482"/>
              <a:ext cx="1134123" cy="1134365"/>
            </a:xfrm>
            <a:custGeom>
              <a:avLst/>
              <a:gdLst/>
              <a:ahLst/>
              <a:cxnLst/>
              <a:rect l="l" t="t" r="r" b="b"/>
              <a:pathLst>
                <a:path w="56425" h="56437" extrusionOk="0">
                  <a:moveTo>
                    <a:pt x="28219" y="1"/>
                  </a:moveTo>
                  <a:cubicBezTo>
                    <a:pt x="12633" y="1"/>
                    <a:pt x="1" y="12633"/>
                    <a:pt x="1" y="28218"/>
                  </a:cubicBezTo>
                  <a:cubicBezTo>
                    <a:pt x="1" y="43804"/>
                    <a:pt x="12633" y="56436"/>
                    <a:pt x="28219" y="56436"/>
                  </a:cubicBezTo>
                  <a:cubicBezTo>
                    <a:pt x="43792" y="56436"/>
                    <a:pt x="56425" y="43804"/>
                    <a:pt x="56425" y="28218"/>
                  </a:cubicBezTo>
                  <a:cubicBezTo>
                    <a:pt x="56425" y="12633"/>
                    <a:pt x="43792" y="1"/>
                    <a:pt x="28219" y="1"/>
                  </a:cubicBezTo>
                  <a:close/>
                </a:path>
              </a:pathLst>
            </a:custGeom>
            <a:solidFill>
              <a:srgbClr val="FFFFFF"/>
            </a:solidFill>
            <a:ln w="28575" cap="flat" cmpd="sng">
              <a:solidFill>
                <a:schemeClr val="bg2"/>
              </a:solidFill>
              <a:prstDash val="solid"/>
              <a:round/>
              <a:headEnd type="none" w="sm" len="sm"/>
              <a:tailEnd type="none" w="sm" len="sm"/>
            </a:ln>
          </p:spPr>
          <p:txBody>
            <a:bodyPr spcFirstLastPara="1" wrap="square" lIns="91425" tIns="274300" rIns="91425" bIns="91425" anchor="t" anchorCtr="0">
              <a:noAutofit/>
            </a:bodyPr>
            <a:lstStyle/>
            <a:p>
              <a:pPr marL="0" lvl="0" indent="0" algn="ctr" rtl="0">
                <a:spcBef>
                  <a:spcPts val="0"/>
                </a:spcBef>
                <a:spcAft>
                  <a:spcPts val="0"/>
                </a:spcAft>
                <a:buClr>
                  <a:schemeClr val="dk1"/>
                </a:buClr>
                <a:buSzPts val="1100"/>
                <a:buFont typeface="Arial"/>
                <a:buNone/>
              </a:pPr>
              <a:r>
                <a:rPr lang="en-US" sz="1800" b="1" dirty="0">
                  <a:solidFill>
                    <a:schemeClr val="bg2"/>
                  </a:solidFill>
                  <a:latin typeface="Arial" panose="020B0604020202020204" pitchFamily="34" charset="0"/>
                  <a:ea typeface="Fira Sans Extra Condensed Medium"/>
                  <a:cs typeface="Arial" panose="020B0604020202020204" pitchFamily="34" charset="0"/>
                  <a:sym typeface="Fira Sans Extra Condensed Medium"/>
                </a:rPr>
                <a:t>+37.4%</a:t>
              </a:r>
            </a:p>
            <a:p>
              <a:pPr marL="0" lvl="0" indent="0" algn="ctr" rtl="0">
                <a:spcBef>
                  <a:spcPts val="0"/>
                </a:spcBef>
                <a:spcAft>
                  <a:spcPts val="0"/>
                </a:spcAft>
                <a:buClr>
                  <a:schemeClr val="dk1"/>
                </a:buClr>
                <a:buSzPts val="1100"/>
                <a:buFont typeface="Arial"/>
                <a:buNone/>
              </a:pPr>
              <a:r>
                <a:rPr lang="en-US" dirty="0">
                  <a:solidFill>
                    <a:schemeClr val="bg2"/>
                  </a:solidFill>
                  <a:latin typeface="+mn-lt"/>
                  <a:ea typeface="Fira Sans Extra Condensed Medium"/>
                  <a:cs typeface="Fira Sans Extra Condensed Medium"/>
                  <a:sym typeface="Fira Sans Extra Condensed Medium"/>
                </a:rPr>
                <a:t>Total Revenue</a:t>
              </a:r>
              <a:endParaRPr dirty="0">
                <a:solidFill>
                  <a:schemeClr val="bg2"/>
                </a:solidFill>
                <a:latin typeface="+mn-lt"/>
                <a:ea typeface="Fira Sans Extra Condensed Medium"/>
                <a:cs typeface="Fira Sans Extra Condensed Medium"/>
                <a:sym typeface="Fira Sans Extra Condensed Medium"/>
              </a:endParaRPr>
            </a:p>
          </p:txBody>
        </p:sp>
      </p:grpSp>
      <p:grpSp>
        <p:nvGrpSpPr>
          <p:cNvPr id="179" name="Group 178">
            <a:extLst>
              <a:ext uri="{FF2B5EF4-FFF2-40B4-BE49-F238E27FC236}">
                <a16:creationId xmlns:a16="http://schemas.microsoft.com/office/drawing/2014/main" id="{819E7A08-576A-2742-AAF3-1AF0706C1B4E}"/>
              </a:ext>
            </a:extLst>
          </p:cNvPr>
          <p:cNvGrpSpPr/>
          <p:nvPr/>
        </p:nvGrpSpPr>
        <p:grpSpPr>
          <a:xfrm>
            <a:off x="4686654" y="1831189"/>
            <a:ext cx="4328499" cy="979755"/>
            <a:chOff x="4664977" y="2123694"/>
            <a:chExt cx="3485672" cy="788981"/>
          </a:xfrm>
        </p:grpSpPr>
        <p:grpSp>
          <p:nvGrpSpPr>
            <p:cNvPr id="165" name="Group 164">
              <a:extLst>
                <a:ext uri="{FF2B5EF4-FFF2-40B4-BE49-F238E27FC236}">
                  <a16:creationId xmlns:a16="http://schemas.microsoft.com/office/drawing/2014/main" id="{4B5F13C7-29D8-EB40-86E6-DF6DB5B00058}"/>
                </a:ext>
              </a:extLst>
            </p:cNvPr>
            <p:cNvGrpSpPr/>
            <p:nvPr/>
          </p:nvGrpSpPr>
          <p:grpSpPr>
            <a:xfrm>
              <a:off x="4664977" y="2148227"/>
              <a:ext cx="706877" cy="706641"/>
              <a:chOff x="4735451" y="1921588"/>
              <a:chExt cx="896700" cy="896400"/>
            </a:xfrm>
          </p:grpSpPr>
          <p:sp>
            <p:nvSpPr>
              <p:cNvPr id="157" name="Google Shape;523;p26">
                <a:extLst>
                  <a:ext uri="{FF2B5EF4-FFF2-40B4-BE49-F238E27FC236}">
                    <a16:creationId xmlns:a16="http://schemas.microsoft.com/office/drawing/2014/main" id="{9DBA1FDA-A7AC-E346-952F-7AD10EA43BF8}"/>
                  </a:ext>
                </a:extLst>
              </p:cNvPr>
              <p:cNvSpPr/>
              <p:nvPr/>
            </p:nvSpPr>
            <p:spPr>
              <a:xfrm>
                <a:off x="4735451" y="1921588"/>
                <a:ext cx="896700" cy="896400"/>
              </a:xfrm>
              <a:prstGeom prst="ellipse">
                <a:avLst/>
              </a:prstGeom>
              <a:solidFill>
                <a:srgbClr val="ECA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8" name="Google Shape;525;p26">
                <a:extLst>
                  <a:ext uri="{FF2B5EF4-FFF2-40B4-BE49-F238E27FC236}">
                    <a16:creationId xmlns:a16="http://schemas.microsoft.com/office/drawing/2014/main" id="{917463CD-3CD1-C74D-B529-BD572B7780E4}"/>
                  </a:ext>
                </a:extLst>
              </p:cNvPr>
              <p:cNvGrpSpPr/>
              <p:nvPr/>
            </p:nvGrpSpPr>
            <p:grpSpPr>
              <a:xfrm>
                <a:off x="5003235" y="2167990"/>
                <a:ext cx="361055" cy="361055"/>
                <a:chOff x="2419414" y="4045708"/>
                <a:chExt cx="361055" cy="361055"/>
              </a:xfrm>
            </p:grpSpPr>
            <p:sp>
              <p:nvSpPr>
                <p:cNvPr id="159" name="Google Shape;526;p26">
                  <a:extLst>
                    <a:ext uri="{FF2B5EF4-FFF2-40B4-BE49-F238E27FC236}">
                      <a16:creationId xmlns:a16="http://schemas.microsoft.com/office/drawing/2014/main" id="{487C0E88-CAEA-4E4F-B783-00422F1D4E92}"/>
                    </a:ext>
                  </a:extLst>
                </p:cNvPr>
                <p:cNvSpPr/>
                <p:nvPr/>
              </p:nvSpPr>
              <p:spPr>
                <a:xfrm>
                  <a:off x="2658167" y="4203291"/>
                  <a:ext cx="76653" cy="72273"/>
                </a:xfrm>
                <a:custGeom>
                  <a:avLst/>
                  <a:gdLst/>
                  <a:ahLst/>
                  <a:cxnLst/>
                  <a:rect l="l" t="t" r="r" b="b"/>
                  <a:pathLst>
                    <a:path w="2240" h="2112" extrusionOk="0">
                      <a:moveTo>
                        <a:pt x="1150" y="0"/>
                      </a:moveTo>
                      <a:cubicBezTo>
                        <a:pt x="576" y="0"/>
                        <a:pt x="1" y="402"/>
                        <a:pt x="1" y="1135"/>
                      </a:cubicBezTo>
                      <a:lnTo>
                        <a:pt x="1" y="2111"/>
                      </a:lnTo>
                      <a:lnTo>
                        <a:pt x="835" y="1373"/>
                      </a:lnTo>
                      <a:cubicBezTo>
                        <a:pt x="1216" y="1040"/>
                        <a:pt x="1716" y="849"/>
                        <a:pt x="2240" y="849"/>
                      </a:cubicBezTo>
                      <a:cubicBezTo>
                        <a:pt x="2089" y="270"/>
                        <a:pt x="1620" y="0"/>
                        <a:pt x="1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27;p26">
                  <a:extLst>
                    <a:ext uri="{FF2B5EF4-FFF2-40B4-BE49-F238E27FC236}">
                      <a16:creationId xmlns:a16="http://schemas.microsoft.com/office/drawing/2014/main" id="{B5D47ADD-72F7-AA4D-9F44-E7E2E543C360}"/>
                    </a:ext>
                  </a:extLst>
                </p:cNvPr>
                <p:cNvSpPr/>
                <p:nvPr/>
              </p:nvSpPr>
              <p:spPr>
                <a:xfrm>
                  <a:off x="2465030" y="4203805"/>
                  <a:ext cx="315440" cy="202959"/>
                </a:xfrm>
                <a:custGeom>
                  <a:avLst/>
                  <a:gdLst/>
                  <a:ahLst/>
                  <a:cxnLst/>
                  <a:rect l="l" t="t" r="r" b="b"/>
                  <a:pathLst>
                    <a:path w="9218" h="5931" extrusionOk="0">
                      <a:moveTo>
                        <a:pt x="977" y="1"/>
                      </a:moveTo>
                      <a:cubicBezTo>
                        <a:pt x="715" y="1"/>
                        <a:pt x="477" y="120"/>
                        <a:pt x="287" y="310"/>
                      </a:cubicBezTo>
                      <a:cubicBezTo>
                        <a:pt x="96" y="477"/>
                        <a:pt x="1" y="739"/>
                        <a:pt x="1" y="1001"/>
                      </a:cubicBezTo>
                      <a:lnTo>
                        <a:pt x="1" y="5621"/>
                      </a:lnTo>
                      <a:cubicBezTo>
                        <a:pt x="1" y="5788"/>
                        <a:pt x="120" y="5931"/>
                        <a:pt x="287" y="5931"/>
                      </a:cubicBezTo>
                      <a:lnTo>
                        <a:pt x="5169" y="5931"/>
                      </a:lnTo>
                      <a:cubicBezTo>
                        <a:pt x="5716" y="5931"/>
                        <a:pt x="6264" y="5716"/>
                        <a:pt x="6693" y="5335"/>
                      </a:cubicBezTo>
                      <a:lnTo>
                        <a:pt x="8884" y="3359"/>
                      </a:lnTo>
                      <a:cubicBezTo>
                        <a:pt x="9098" y="3168"/>
                        <a:pt x="9217" y="2906"/>
                        <a:pt x="9217" y="2620"/>
                      </a:cubicBezTo>
                      <a:cubicBezTo>
                        <a:pt x="9217" y="2335"/>
                        <a:pt x="9122" y="2073"/>
                        <a:pt x="8908" y="1882"/>
                      </a:cubicBezTo>
                      <a:lnTo>
                        <a:pt x="8908" y="1882"/>
                      </a:lnTo>
                      <a:lnTo>
                        <a:pt x="8955" y="1906"/>
                      </a:lnTo>
                      <a:cubicBezTo>
                        <a:pt x="8657" y="1608"/>
                        <a:pt x="8268" y="1459"/>
                        <a:pt x="7880" y="1459"/>
                      </a:cubicBezTo>
                      <a:cubicBezTo>
                        <a:pt x="7524" y="1459"/>
                        <a:pt x="7168" y="1584"/>
                        <a:pt x="6883" y="1834"/>
                      </a:cubicBezTo>
                      <a:lnTo>
                        <a:pt x="5169" y="3311"/>
                      </a:lnTo>
                      <a:lnTo>
                        <a:pt x="3287" y="3311"/>
                      </a:lnTo>
                      <a:cubicBezTo>
                        <a:pt x="2740" y="3311"/>
                        <a:pt x="2287" y="2858"/>
                        <a:pt x="2287" y="2311"/>
                      </a:cubicBezTo>
                      <a:lnTo>
                        <a:pt x="2287" y="1311"/>
                      </a:lnTo>
                      <a:cubicBezTo>
                        <a:pt x="2287" y="596"/>
                        <a:pt x="1692"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28;p26">
                  <a:extLst>
                    <a:ext uri="{FF2B5EF4-FFF2-40B4-BE49-F238E27FC236}">
                      <a16:creationId xmlns:a16="http://schemas.microsoft.com/office/drawing/2014/main" id="{504668F0-49FA-5443-AF0E-12AB7D81F4A8}"/>
                    </a:ext>
                  </a:extLst>
                </p:cNvPr>
                <p:cNvSpPr/>
                <p:nvPr/>
              </p:nvSpPr>
              <p:spPr>
                <a:xfrm>
                  <a:off x="2419414" y="4280355"/>
                  <a:ext cx="24467" cy="126409"/>
                </a:xfrm>
                <a:custGeom>
                  <a:avLst/>
                  <a:gdLst/>
                  <a:ahLst/>
                  <a:cxnLst/>
                  <a:rect l="l" t="t" r="r" b="b"/>
                  <a:pathLst>
                    <a:path w="715" h="3694" extrusionOk="0">
                      <a:moveTo>
                        <a:pt x="321" y="0"/>
                      </a:moveTo>
                      <a:cubicBezTo>
                        <a:pt x="146" y="0"/>
                        <a:pt x="0" y="159"/>
                        <a:pt x="0" y="360"/>
                      </a:cubicBezTo>
                      <a:lnTo>
                        <a:pt x="0" y="3336"/>
                      </a:lnTo>
                      <a:cubicBezTo>
                        <a:pt x="0" y="3574"/>
                        <a:pt x="179" y="3694"/>
                        <a:pt x="358" y="3694"/>
                      </a:cubicBezTo>
                      <a:cubicBezTo>
                        <a:pt x="536" y="3694"/>
                        <a:pt x="715" y="3574"/>
                        <a:pt x="715" y="3336"/>
                      </a:cubicBezTo>
                      <a:lnTo>
                        <a:pt x="715" y="360"/>
                      </a:lnTo>
                      <a:cubicBezTo>
                        <a:pt x="715" y="145"/>
                        <a:pt x="548" y="2"/>
                        <a:pt x="358" y="2"/>
                      </a:cubicBezTo>
                      <a:cubicBezTo>
                        <a:pt x="345" y="1"/>
                        <a:pt x="333" y="0"/>
                        <a:pt x="3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29;p26">
                  <a:extLst>
                    <a:ext uri="{FF2B5EF4-FFF2-40B4-BE49-F238E27FC236}">
                      <a16:creationId xmlns:a16="http://schemas.microsoft.com/office/drawing/2014/main" id="{A3B550F9-DD31-4343-AA47-5410CB9ED448}"/>
                    </a:ext>
                  </a:extLst>
                </p:cNvPr>
                <p:cNvSpPr/>
                <p:nvPr/>
              </p:nvSpPr>
              <p:spPr>
                <a:xfrm>
                  <a:off x="2538397" y="4045708"/>
                  <a:ext cx="124698" cy="36718"/>
                </a:xfrm>
                <a:custGeom>
                  <a:avLst/>
                  <a:gdLst/>
                  <a:ahLst/>
                  <a:cxnLst/>
                  <a:rect l="l" t="t" r="r" b="b"/>
                  <a:pathLst>
                    <a:path w="3644" h="1073" extrusionOk="0">
                      <a:moveTo>
                        <a:pt x="715" y="1"/>
                      </a:moveTo>
                      <a:cubicBezTo>
                        <a:pt x="0" y="1"/>
                        <a:pt x="0" y="1072"/>
                        <a:pt x="715" y="1072"/>
                      </a:cubicBezTo>
                      <a:lnTo>
                        <a:pt x="2929" y="1072"/>
                      </a:lnTo>
                      <a:cubicBezTo>
                        <a:pt x="3644" y="1049"/>
                        <a:pt x="3644" y="1"/>
                        <a:pt x="2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30;p26">
                  <a:extLst>
                    <a:ext uri="{FF2B5EF4-FFF2-40B4-BE49-F238E27FC236}">
                      <a16:creationId xmlns:a16="http://schemas.microsoft.com/office/drawing/2014/main" id="{2DAA8446-A5F0-CD4E-8180-6856FCE7B4A0}"/>
                    </a:ext>
                  </a:extLst>
                </p:cNvPr>
                <p:cNvSpPr/>
                <p:nvPr/>
              </p:nvSpPr>
              <p:spPr>
                <a:xfrm>
                  <a:off x="2538397" y="4106038"/>
                  <a:ext cx="124698" cy="36684"/>
                </a:xfrm>
                <a:custGeom>
                  <a:avLst/>
                  <a:gdLst/>
                  <a:ahLst/>
                  <a:cxnLst/>
                  <a:rect l="l" t="t" r="r" b="b"/>
                  <a:pathLst>
                    <a:path w="3644" h="1072" extrusionOk="0">
                      <a:moveTo>
                        <a:pt x="715" y="0"/>
                      </a:moveTo>
                      <a:cubicBezTo>
                        <a:pt x="0" y="0"/>
                        <a:pt x="0" y="1072"/>
                        <a:pt x="715" y="1072"/>
                      </a:cubicBezTo>
                      <a:lnTo>
                        <a:pt x="2929" y="1072"/>
                      </a:lnTo>
                      <a:cubicBezTo>
                        <a:pt x="3644" y="1072"/>
                        <a:pt x="3644" y="0"/>
                        <a:pt x="29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31;p26">
                  <a:extLst>
                    <a:ext uri="{FF2B5EF4-FFF2-40B4-BE49-F238E27FC236}">
                      <a16:creationId xmlns:a16="http://schemas.microsoft.com/office/drawing/2014/main" id="{E05CD47C-85C0-D14A-A629-29F510481EE4}"/>
                    </a:ext>
                  </a:extLst>
                </p:cNvPr>
                <p:cNvSpPr/>
                <p:nvPr/>
              </p:nvSpPr>
              <p:spPr>
                <a:xfrm>
                  <a:off x="2540006" y="4166334"/>
                  <a:ext cx="120660" cy="36684"/>
                </a:xfrm>
                <a:custGeom>
                  <a:avLst/>
                  <a:gdLst/>
                  <a:ahLst/>
                  <a:cxnLst/>
                  <a:rect l="l" t="t" r="r" b="b"/>
                  <a:pathLst>
                    <a:path w="3526" h="1072" extrusionOk="0">
                      <a:moveTo>
                        <a:pt x="668" y="0"/>
                      </a:moveTo>
                      <a:cubicBezTo>
                        <a:pt x="1" y="48"/>
                        <a:pt x="1" y="1024"/>
                        <a:pt x="668" y="1072"/>
                      </a:cubicBezTo>
                      <a:lnTo>
                        <a:pt x="2882" y="1072"/>
                      </a:lnTo>
                      <a:cubicBezTo>
                        <a:pt x="3525" y="1024"/>
                        <a:pt x="3525" y="48"/>
                        <a:pt x="2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6" name="TextBox 165">
              <a:extLst>
                <a:ext uri="{FF2B5EF4-FFF2-40B4-BE49-F238E27FC236}">
                  <a16:creationId xmlns:a16="http://schemas.microsoft.com/office/drawing/2014/main" id="{8A1BB82E-A0DD-294E-B9B0-36AAC649F7CD}"/>
                </a:ext>
              </a:extLst>
            </p:cNvPr>
            <p:cNvSpPr txBox="1"/>
            <p:nvPr/>
          </p:nvSpPr>
          <p:spPr>
            <a:xfrm>
              <a:off x="5524018" y="2123694"/>
              <a:ext cx="1292986" cy="788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2400" b="1" dirty="0">
                  <a:solidFill>
                    <a:srgbClr val="ECA841"/>
                  </a:solidFill>
                  <a:latin typeface="Arial" panose="020B0604020202020204" pitchFamily="34" charset="0"/>
                  <a:cs typeface="Arial" panose="020B0604020202020204" pitchFamily="34" charset="0"/>
                </a:rPr>
                <a:t>ROI </a:t>
              </a:r>
            </a:p>
            <a:p>
              <a:r>
                <a:rPr lang="en-US" altLang="zh-CN" sz="1100" dirty="0">
                  <a:solidFill>
                    <a:srgbClr val="ECA841"/>
                  </a:solidFill>
                  <a:latin typeface="Arial" panose="020B0604020202020204" pitchFamily="34" charset="0"/>
                  <a:ea typeface="Roboto"/>
                  <a:cs typeface="Arial" panose="020B0604020202020204" pitchFamily="34" charset="0"/>
                </a:rPr>
                <a:t>of Recommendation Services, Advertising and Marketing Services</a:t>
              </a:r>
            </a:p>
          </p:txBody>
        </p:sp>
        <p:sp>
          <p:nvSpPr>
            <p:cNvPr id="168" name="Google Shape;243;p18">
              <a:extLst>
                <a:ext uri="{FF2B5EF4-FFF2-40B4-BE49-F238E27FC236}">
                  <a16:creationId xmlns:a16="http://schemas.microsoft.com/office/drawing/2014/main" id="{AED72F5B-29F9-5B4C-8232-C9FBE76D6C49}"/>
                </a:ext>
              </a:extLst>
            </p:cNvPr>
            <p:cNvSpPr/>
            <p:nvPr/>
          </p:nvSpPr>
          <p:spPr>
            <a:xfrm>
              <a:off x="7700002" y="2177139"/>
              <a:ext cx="450647" cy="561300"/>
            </a:xfrm>
            <a:prstGeom prst="upArrow">
              <a:avLst>
                <a:gd name="adj1" fmla="val 50000"/>
                <a:gd name="adj2" fmla="val 50000"/>
              </a:avLst>
            </a:prstGeom>
            <a:solidFill>
              <a:srgbClr val="ECA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1" name="Google Shape;3209;p48">
            <a:extLst>
              <a:ext uri="{FF2B5EF4-FFF2-40B4-BE49-F238E27FC236}">
                <a16:creationId xmlns:a16="http://schemas.microsoft.com/office/drawing/2014/main" id="{32B3A962-C1FF-7541-B830-CE1726D4F07E}"/>
              </a:ext>
            </a:extLst>
          </p:cNvPr>
          <p:cNvSpPr/>
          <p:nvPr/>
        </p:nvSpPr>
        <p:spPr>
          <a:xfrm>
            <a:off x="148507" y="917763"/>
            <a:ext cx="488700" cy="488700"/>
          </a:xfrm>
          <a:prstGeom prst="ellipse">
            <a:avLst/>
          </a:prstGeom>
          <a:solidFill>
            <a:schemeClr val="accent1"/>
          </a:solidFill>
          <a:ln w="38100" cap="flat" cmpd="sng">
            <a:solidFill>
              <a:srgbClr val="FDFDF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100" dirty="0">
                <a:solidFill>
                  <a:schemeClr val="lt1"/>
                </a:solidFill>
                <a:latin typeface="Arial" panose="020B0604020202020204" pitchFamily="34" charset="0"/>
                <a:ea typeface="Fira Sans Extra Condensed Medium"/>
                <a:cs typeface="Arial" panose="020B0604020202020204" pitchFamily="34" charset="0"/>
                <a:sym typeface="Fira Sans Extra Condensed Medium"/>
              </a:rPr>
              <a:t>1</a:t>
            </a:r>
            <a:endParaRPr dirty="0">
              <a:latin typeface="Arial" panose="020B0604020202020204" pitchFamily="34" charset="0"/>
              <a:cs typeface="Arial" panose="020B0604020202020204" pitchFamily="34" charset="0"/>
            </a:endParaRPr>
          </a:p>
        </p:txBody>
      </p:sp>
      <p:sp>
        <p:nvSpPr>
          <p:cNvPr id="182" name="Google Shape;3260;p48">
            <a:extLst>
              <a:ext uri="{FF2B5EF4-FFF2-40B4-BE49-F238E27FC236}">
                <a16:creationId xmlns:a16="http://schemas.microsoft.com/office/drawing/2014/main" id="{1595CF25-A504-D947-BF1A-87F37FEF937E}"/>
              </a:ext>
            </a:extLst>
          </p:cNvPr>
          <p:cNvSpPr/>
          <p:nvPr/>
        </p:nvSpPr>
        <p:spPr>
          <a:xfrm>
            <a:off x="4523654" y="924032"/>
            <a:ext cx="488700" cy="488700"/>
          </a:xfrm>
          <a:prstGeom prst="ellipse">
            <a:avLst/>
          </a:prstGeom>
          <a:solidFill>
            <a:schemeClr val="accent2"/>
          </a:solidFill>
          <a:ln w="38100" cap="flat" cmpd="sng">
            <a:solidFill>
              <a:srgbClr val="FDFDF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lt1"/>
                </a:solidFill>
                <a:latin typeface="Arial" panose="020B0604020202020204" pitchFamily="34" charset="0"/>
                <a:ea typeface="Fira Sans Extra Condensed Medium"/>
                <a:cs typeface="Arial" panose="020B0604020202020204" pitchFamily="34" charset="0"/>
                <a:sym typeface="Fira Sans Extra Condensed Medium"/>
              </a:rPr>
              <a:t>2</a:t>
            </a:r>
            <a:endParaRPr dirty="0">
              <a:latin typeface="Arial" panose="020B0604020202020204" pitchFamily="34" charset="0"/>
              <a:cs typeface="Arial" panose="020B0604020202020204" pitchFamily="34" charset="0"/>
            </a:endParaRPr>
          </a:p>
        </p:txBody>
      </p:sp>
      <p:sp>
        <p:nvSpPr>
          <p:cNvPr id="77" name="Google Shape;1367;p44">
            <a:extLst>
              <a:ext uri="{FF2B5EF4-FFF2-40B4-BE49-F238E27FC236}">
                <a16:creationId xmlns:a16="http://schemas.microsoft.com/office/drawing/2014/main" id="{7B38D5C1-0B73-9A4E-9C3F-1814D9056277}"/>
              </a:ext>
            </a:extLst>
          </p:cNvPr>
          <p:cNvSpPr txBox="1"/>
          <p:nvPr/>
        </p:nvSpPr>
        <p:spPr>
          <a:xfrm>
            <a:off x="2185813" y="2612992"/>
            <a:ext cx="521903" cy="31592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mn-lt"/>
                <a:sym typeface="Fira Sans Extra Condensed Medium"/>
              </a:rPr>
              <a:t>51%</a:t>
            </a:r>
            <a:endParaRPr dirty="0">
              <a:latin typeface="+mn-lt"/>
            </a:endParaRPr>
          </a:p>
        </p:txBody>
      </p:sp>
      <p:sp>
        <p:nvSpPr>
          <p:cNvPr id="78" name="文本框 10">
            <a:extLst>
              <a:ext uri="{FF2B5EF4-FFF2-40B4-BE49-F238E27FC236}">
                <a16:creationId xmlns:a16="http://schemas.microsoft.com/office/drawing/2014/main" id="{FF666D81-F93D-414B-9EEF-FE4C5573B5D4}"/>
              </a:ext>
            </a:extLst>
          </p:cNvPr>
          <p:cNvSpPr txBox="1"/>
          <p:nvPr/>
        </p:nvSpPr>
        <p:spPr>
          <a:xfrm>
            <a:off x="360363" y="4778083"/>
            <a:ext cx="8445500" cy="215444"/>
          </a:xfrm>
          <a:prstGeom prst="rect">
            <a:avLst/>
          </a:prstGeom>
          <a:noFill/>
          <a:ln>
            <a:noFill/>
          </a:ln>
        </p:spPr>
        <p:txBody>
          <a:bodyPr wrap="square" lIns="0" rtlCol="0" anchor="b"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18872" lvl="0" indent="-118872"/>
            <a:r>
              <a:rPr lang="en-US" altLang="zh-CN" sz="800" i="1" baseline="30000" dirty="0">
                <a:solidFill>
                  <a:schemeClr val="bg1">
                    <a:lumMod val="50000"/>
                  </a:schemeClr>
                </a:solidFill>
                <a:latin typeface="Arial" panose="020B0604020202020204" pitchFamily="34" charset="0"/>
                <a:cs typeface="Arial" panose="020B0604020202020204" pitchFamily="34" charset="0"/>
              </a:rPr>
              <a:t>1	</a:t>
            </a:r>
            <a:r>
              <a:rPr lang="en-US" altLang="zh-CN" sz="800" i="1" dirty="0">
                <a:solidFill>
                  <a:schemeClr val="bg1">
                    <a:lumMod val="50000"/>
                  </a:schemeClr>
                </a:solidFill>
                <a:latin typeface="Arial" panose="020B0604020202020204" pitchFamily="34" charset="0"/>
                <a:cs typeface="Arial" panose="020B0604020202020204" pitchFamily="34" charset="0"/>
              </a:rPr>
              <a:t>Revenue of recommendation services, advertising and marketing services and other services divided by cost of promotion and acquisition</a:t>
            </a:r>
            <a:endParaRPr lang="en-US" altLang="zh-CN" sz="800" i="1" dirty="0">
              <a:solidFill>
                <a:schemeClr val="bg1">
                  <a:lumMod val="50000"/>
                </a:schemeClr>
              </a:solidFill>
              <a:latin typeface="Arial" panose="020B0604020202020204" pitchFamily="34" charset="0"/>
              <a:cs typeface="Arial" panose="020B0604020202020204" pitchFamily="34" charset="0"/>
              <a:sym typeface="Roboto"/>
            </a:endParaRPr>
          </a:p>
        </p:txBody>
      </p:sp>
      <p:grpSp>
        <p:nvGrpSpPr>
          <p:cNvPr id="5" name="组合 4"/>
          <p:cNvGrpSpPr/>
          <p:nvPr/>
        </p:nvGrpSpPr>
        <p:grpSpPr>
          <a:xfrm>
            <a:off x="4683915" y="3233737"/>
            <a:ext cx="4331706" cy="1009053"/>
            <a:chOff x="4673701" y="3209996"/>
            <a:chExt cx="4331706" cy="1009053"/>
          </a:xfrm>
        </p:grpSpPr>
        <p:grpSp>
          <p:nvGrpSpPr>
            <p:cNvPr id="79" name="Group 179">
              <a:extLst>
                <a:ext uri="{FF2B5EF4-FFF2-40B4-BE49-F238E27FC236}">
                  <a16:creationId xmlns:a16="http://schemas.microsoft.com/office/drawing/2014/main" id="{0583E00F-B491-E84F-99DF-105F56E38F77}"/>
                </a:ext>
              </a:extLst>
            </p:cNvPr>
            <p:cNvGrpSpPr/>
            <p:nvPr/>
          </p:nvGrpSpPr>
          <p:grpSpPr>
            <a:xfrm>
              <a:off x="4673701" y="3209996"/>
              <a:ext cx="4331706" cy="968719"/>
              <a:chOff x="4675780" y="3443443"/>
              <a:chExt cx="3355819" cy="750477"/>
            </a:xfrm>
          </p:grpSpPr>
          <p:sp>
            <p:nvSpPr>
              <p:cNvPr id="80" name="Rectangle 168">
                <a:extLst>
                  <a:ext uri="{FF2B5EF4-FFF2-40B4-BE49-F238E27FC236}">
                    <a16:creationId xmlns:a16="http://schemas.microsoft.com/office/drawing/2014/main" id="{D0D91561-9C0F-A243-A399-B97E31AA3DDC}"/>
                  </a:ext>
                </a:extLst>
              </p:cNvPr>
              <p:cNvSpPr/>
              <p:nvPr/>
            </p:nvSpPr>
            <p:spPr>
              <a:xfrm>
                <a:off x="5326615" y="3443443"/>
                <a:ext cx="1450230" cy="464954"/>
              </a:xfrm>
              <a:prstGeom prst="rect">
                <a:avLst/>
              </a:prstGeom>
            </p:spPr>
            <p:txBody>
              <a:bodyPr wrap="square">
                <a:spAutoFit/>
              </a:bodyPr>
              <a:lstStyle/>
              <a:p>
                <a:pPr lvl="0" algn="ctr">
                  <a:buClr>
                    <a:schemeClr val="dk1"/>
                  </a:buClr>
                  <a:buSzPts val="1100"/>
                </a:pPr>
                <a:r>
                  <a:rPr lang="en-US" sz="1100" b="1" dirty="0">
                    <a:solidFill>
                      <a:srgbClr val="ECA841"/>
                    </a:solidFill>
                    <a:latin typeface="Arial" panose="020B0604020202020204" pitchFamily="34" charset="0"/>
                    <a:ea typeface="Roboto"/>
                    <a:cs typeface="Arial" panose="020B0604020202020204" pitchFamily="34" charset="0"/>
                  </a:rPr>
                  <a:t>Revenue</a:t>
                </a:r>
                <a:r>
                  <a:rPr lang="en-US" sz="1100" dirty="0">
                    <a:solidFill>
                      <a:srgbClr val="ECA841"/>
                    </a:solidFill>
                    <a:latin typeface="Arial" panose="020B0604020202020204" pitchFamily="34" charset="0"/>
                    <a:ea typeface="Roboto"/>
                    <a:cs typeface="Arial" panose="020B0604020202020204" pitchFamily="34" charset="0"/>
                  </a:rPr>
                  <a:t> from Advertising and Marketing Services and Other Services </a:t>
                </a:r>
                <a:endParaRPr lang="en-US" sz="1100" dirty="0">
                  <a:solidFill>
                    <a:srgbClr val="ECA841"/>
                  </a:solidFill>
                  <a:latin typeface="Arial" panose="020B0604020202020204" pitchFamily="34" charset="0"/>
                  <a:ea typeface="Roboto"/>
                  <a:cs typeface="Arial" panose="020B0604020202020204" pitchFamily="34" charset="0"/>
                  <a:sym typeface="Roboto"/>
                </a:endParaRPr>
              </a:p>
            </p:txBody>
          </p:sp>
          <p:grpSp>
            <p:nvGrpSpPr>
              <p:cNvPr id="81" name="Group 174">
                <a:extLst>
                  <a:ext uri="{FF2B5EF4-FFF2-40B4-BE49-F238E27FC236}">
                    <a16:creationId xmlns:a16="http://schemas.microsoft.com/office/drawing/2014/main" id="{E20C96E0-9B3E-154C-A6C7-90E7446BA514}"/>
                  </a:ext>
                </a:extLst>
              </p:cNvPr>
              <p:cNvGrpSpPr/>
              <p:nvPr/>
            </p:nvGrpSpPr>
            <p:grpSpPr>
              <a:xfrm>
                <a:off x="4675780" y="3487280"/>
                <a:ext cx="706877" cy="706640"/>
                <a:chOff x="4839424" y="3328670"/>
                <a:chExt cx="706877" cy="706640"/>
              </a:xfrm>
            </p:grpSpPr>
            <p:sp>
              <p:nvSpPr>
                <p:cNvPr id="84" name="Google Shape;524;p26">
                  <a:extLst>
                    <a:ext uri="{FF2B5EF4-FFF2-40B4-BE49-F238E27FC236}">
                      <a16:creationId xmlns:a16="http://schemas.microsoft.com/office/drawing/2014/main" id="{0C2D9C1E-17CD-0C4F-870D-C484E5C32123}"/>
                    </a:ext>
                  </a:extLst>
                </p:cNvPr>
                <p:cNvSpPr/>
                <p:nvPr/>
              </p:nvSpPr>
              <p:spPr>
                <a:xfrm>
                  <a:off x="4839424" y="3328670"/>
                  <a:ext cx="706877" cy="706640"/>
                </a:xfrm>
                <a:prstGeom prst="ellipse">
                  <a:avLst/>
                </a:prstGeom>
                <a:solidFill>
                  <a:srgbClr val="ECA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532;p26">
                  <a:extLst>
                    <a:ext uri="{FF2B5EF4-FFF2-40B4-BE49-F238E27FC236}">
                      <a16:creationId xmlns:a16="http://schemas.microsoft.com/office/drawing/2014/main" id="{EA3A1F02-5263-2345-B66A-023C4D2C3B9A}"/>
                    </a:ext>
                  </a:extLst>
                </p:cNvPr>
                <p:cNvGrpSpPr/>
                <p:nvPr/>
              </p:nvGrpSpPr>
              <p:grpSpPr>
                <a:xfrm>
                  <a:off x="5025586" y="3525872"/>
                  <a:ext cx="308388" cy="320093"/>
                  <a:chOff x="5531495" y="4860657"/>
                  <a:chExt cx="391202" cy="406050"/>
                </a:xfrm>
              </p:grpSpPr>
              <p:sp>
                <p:nvSpPr>
                  <p:cNvPr id="86" name="Google Shape;533;p26">
                    <a:extLst>
                      <a:ext uri="{FF2B5EF4-FFF2-40B4-BE49-F238E27FC236}">
                        <a16:creationId xmlns:a16="http://schemas.microsoft.com/office/drawing/2014/main" id="{F823061A-34FD-9E40-AE87-B0F5484B57F4}"/>
                      </a:ext>
                    </a:extLst>
                  </p:cNvPr>
                  <p:cNvSpPr/>
                  <p:nvPr/>
                </p:nvSpPr>
                <p:spPr>
                  <a:xfrm>
                    <a:off x="5588539" y="4899869"/>
                    <a:ext cx="334158" cy="366838"/>
                  </a:xfrm>
                  <a:custGeom>
                    <a:avLst/>
                    <a:gdLst/>
                    <a:ahLst/>
                    <a:cxnLst/>
                    <a:rect l="l" t="t" r="r" b="b"/>
                    <a:pathLst>
                      <a:path w="9765" h="10720" extrusionOk="0">
                        <a:moveTo>
                          <a:pt x="4383" y="2853"/>
                        </a:moveTo>
                        <a:cubicBezTo>
                          <a:pt x="4549" y="2853"/>
                          <a:pt x="4716" y="2966"/>
                          <a:pt x="4692" y="3192"/>
                        </a:cubicBezTo>
                        <a:lnTo>
                          <a:pt x="4692" y="3549"/>
                        </a:lnTo>
                        <a:lnTo>
                          <a:pt x="5145" y="3549"/>
                        </a:lnTo>
                        <a:cubicBezTo>
                          <a:pt x="5526" y="3597"/>
                          <a:pt x="5526" y="4145"/>
                          <a:pt x="5145" y="4192"/>
                        </a:cubicBezTo>
                        <a:lnTo>
                          <a:pt x="3954" y="4192"/>
                        </a:lnTo>
                        <a:cubicBezTo>
                          <a:pt x="3811" y="4192"/>
                          <a:pt x="3668" y="4311"/>
                          <a:pt x="3668" y="4454"/>
                        </a:cubicBezTo>
                        <a:cubicBezTo>
                          <a:pt x="3668" y="4597"/>
                          <a:pt x="3811" y="4740"/>
                          <a:pt x="3954" y="4740"/>
                        </a:cubicBezTo>
                        <a:lnTo>
                          <a:pt x="4787" y="4740"/>
                        </a:lnTo>
                        <a:cubicBezTo>
                          <a:pt x="4797" y="4740"/>
                          <a:pt x="4807" y="4740"/>
                          <a:pt x="4817" y="4740"/>
                        </a:cubicBezTo>
                        <a:cubicBezTo>
                          <a:pt x="5630" y="4740"/>
                          <a:pt x="6019" y="5723"/>
                          <a:pt x="5430" y="6264"/>
                        </a:cubicBezTo>
                        <a:cubicBezTo>
                          <a:pt x="5264" y="6431"/>
                          <a:pt x="5026" y="6526"/>
                          <a:pt x="4787" y="6526"/>
                        </a:cubicBezTo>
                        <a:lnTo>
                          <a:pt x="4692" y="6526"/>
                        </a:lnTo>
                        <a:lnTo>
                          <a:pt x="4692" y="6883"/>
                        </a:lnTo>
                        <a:cubicBezTo>
                          <a:pt x="4716" y="7109"/>
                          <a:pt x="4543" y="7223"/>
                          <a:pt x="4371" y="7223"/>
                        </a:cubicBezTo>
                        <a:cubicBezTo>
                          <a:pt x="4198" y="7223"/>
                          <a:pt x="4025" y="7109"/>
                          <a:pt x="4049" y="6883"/>
                        </a:cubicBezTo>
                        <a:lnTo>
                          <a:pt x="4049" y="6526"/>
                        </a:lnTo>
                        <a:lnTo>
                          <a:pt x="3620" y="6526"/>
                        </a:lnTo>
                        <a:cubicBezTo>
                          <a:pt x="3239" y="6478"/>
                          <a:pt x="3239" y="5931"/>
                          <a:pt x="3620" y="5883"/>
                        </a:cubicBezTo>
                        <a:lnTo>
                          <a:pt x="4811" y="5883"/>
                        </a:lnTo>
                        <a:cubicBezTo>
                          <a:pt x="4954" y="5883"/>
                          <a:pt x="5073" y="5764"/>
                          <a:pt x="5073" y="5621"/>
                        </a:cubicBezTo>
                        <a:cubicBezTo>
                          <a:pt x="5073" y="5454"/>
                          <a:pt x="4954" y="5335"/>
                          <a:pt x="4811" y="5335"/>
                        </a:cubicBezTo>
                        <a:lnTo>
                          <a:pt x="3954" y="5335"/>
                        </a:lnTo>
                        <a:cubicBezTo>
                          <a:pt x="3478" y="5335"/>
                          <a:pt x="3073" y="4930"/>
                          <a:pt x="3073" y="4454"/>
                        </a:cubicBezTo>
                        <a:cubicBezTo>
                          <a:pt x="3073" y="3954"/>
                          <a:pt x="3478" y="3549"/>
                          <a:pt x="3954" y="3549"/>
                        </a:cubicBezTo>
                        <a:lnTo>
                          <a:pt x="4073" y="3549"/>
                        </a:lnTo>
                        <a:lnTo>
                          <a:pt x="4073" y="3192"/>
                        </a:lnTo>
                        <a:cubicBezTo>
                          <a:pt x="4049" y="2966"/>
                          <a:pt x="4216" y="2853"/>
                          <a:pt x="4383" y="2853"/>
                        </a:cubicBezTo>
                        <a:close/>
                        <a:moveTo>
                          <a:pt x="1" y="1"/>
                        </a:moveTo>
                        <a:cubicBezTo>
                          <a:pt x="739" y="1"/>
                          <a:pt x="1334" y="596"/>
                          <a:pt x="1334" y="1335"/>
                        </a:cubicBezTo>
                        <a:lnTo>
                          <a:pt x="1334" y="9408"/>
                        </a:lnTo>
                        <a:cubicBezTo>
                          <a:pt x="1334" y="9823"/>
                          <a:pt x="1667" y="10099"/>
                          <a:pt x="2022" y="10099"/>
                        </a:cubicBezTo>
                        <a:cubicBezTo>
                          <a:pt x="2196" y="10099"/>
                          <a:pt x="2376" y="10033"/>
                          <a:pt x="2525" y="9884"/>
                        </a:cubicBezTo>
                        <a:cubicBezTo>
                          <a:pt x="2954" y="9455"/>
                          <a:pt x="2644" y="8693"/>
                          <a:pt x="2025" y="8693"/>
                        </a:cubicBezTo>
                        <a:cubicBezTo>
                          <a:pt x="1644" y="8669"/>
                          <a:pt x="1644" y="8098"/>
                          <a:pt x="2025" y="8074"/>
                        </a:cubicBezTo>
                        <a:cubicBezTo>
                          <a:pt x="2052" y="8072"/>
                          <a:pt x="2078" y="8071"/>
                          <a:pt x="2105" y="8071"/>
                        </a:cubicBezTo>
                        <a:cubicBezTo>
                          <a:pt x="2809" y="8071"/>
                          <a:pt x="3406" y="8672"/>
                          <a:pt x="3406" y="9384"/>
                        </a:cubicBezTo>
                        <a:cubicBezTo>
                          <a:pt x="3406" y="10090"/>
                          <a:pt x="2853" y="10674"/>
                          <a:pt x="2184" y="10717"/>
                        </a:cubicBezTo>
                        <a:lnTo>
                          <a:pt x="8074" y="10717"/>
                        </a:lnTo>
                        <a:cubicBezTo>
                          <a:pt x="9765" y="10646"/>
                          <a:pt x="9765" y="8145"/>
                          <a:pt x="8074" y="8074"/>
                        </a:cubicBezTo>
                        <a:lnTo>
                          <a:pt x="7383" y="8074"/>
                        </a:lnTo>
                        <a:lnTo>
                          <a:pt x="7383" y="1335"/>
                        </a:lnTo>
                        <a:cubicBezTo>
                          <a:pt x="7383" y="596"/>
                          <a:pt x="6788" y="1"/>
                          <a:pt x="6050" y="1"/>
                        </a:cubicBezTo>
                        <a:close/>
                        <a:moveTo>
                          <a:pt x="2025" y="10717"/>
                        </a:moveTo>
                        <a:cubicBezTo>
                          <a:pt x="2052" y="10719"/>
                          <a:pt x="2078" y="10720"/>
                          <a:pt x="2105" y="10720"/>
                        </a:cubicBezTo>
                        <a:cubicBezTo>
                          <a:pt x="2131" y="10720"/>
                          <a:pt x="2158" y="10719"/>
                          <a:pt x="2184" y="107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4;p26">
                    <a:extLst>
                      <a:ext uri="{FF2B5EF4-FFF2-40B4-BE49-F238E27FC236}">
                        <a16:creationId xmlns:a16="http://schemas.microsoft.com/office/drawing/2014/main" id="{E0E598E6-02E0-B54B-8E5E-F55FE7DF8E1D}"/>
                      </a:ext>
                    </a:extLst>
                  </p:cNvPr>
                  <p:cNvSpPr/>
                  <p:nvPr/>
                </p:nvSpPr>
                <p:spPr>
                  <a:xfrm>
                    <a:off x="5531495" y="4921080"/>
                    <a:ext cx="80725" cy="69296"/>
                  </a:xfrm>
                  <a:custGeom>
                    <a:avLst/>
                    <a:gdLst/>
                    <a:ahLst/>
                    <a:cxnLst/>
                    <a:rect l="l" t="t" r="r" b="b"/>
                    <a:pathLst>
                      <a:path w="2359" h="2025" extrusionOk="0">
                        <a:moveTo>
                          <a:pt x="1358" y="0"/>
                        </a:moveTo>
                        <a:cubicBezTo>
                          <a:pt x="1" y="0"/>
                          <a:pt x="1" y="2024"/>
                          <a:pt x="1358" y="2024"/>
                        </a:cubicBezTo>
                        <a:lnTo>
                          <a:pt x="2358" y="2024"/>
                        </a:lnTo>
                        <a:lnTo>
                          <a:pt x="2358" y="1024"/>
                        </a:lnTo>
                        <a:cubicBezTo>
                          <a:pt x="2358" y="453"/>
                          <a:pt x="1906" y="0"/>
                          <a:pt x="1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5;p26">
                    <a:extLst>
                      <a:ext uri="{FF2B5EF4-FFF2-40B4-BE49-F238E27FC236}">
                        <a16:creationId xmlns:a16="http://schemas.microsoft.com/office/drawing/2014/main" id="{D36C7AD9-317E-4C4D-BE79-C2923A621417}"/>
                      </a:ext>
                    </a:extLst>
                  </p:cNvPr>
                  <p:cNvSpPr/>
                  <p:nvPr/>
                </p:nvSpPr>
                <p:spPr>
                  <a:xfrm>
                    <a:off x="5679964" y="4860657"/>
                    <a:ext cx="22038" cy="21216"/>
                  </a:xfrm>
                  <a:custGeom>
                    <a:avLst/>
                    <a:gdLst/>
                    <a:ahLst/>
                    <a:cxnLst/>
                    <a:rect l="l" t="t" r="r" b="b"/>
                    <a:pathLst>
                      <a:path w="644" h="620" extrusionOk="0">
                        <a:moveTo>
                          <a:pt x="0" y="0"/>
                        </a:moveTo>
                        <a:lnTo>
                          <a:pt x="0" y="619"/>
                        </a:lnTo>
                        <a:lnTo>
                          <a:pt x="643" y="619"/>
                        </a:lnTo>
                        <a:lnTo>
                          <a:pt x="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Rectangle 175">
                <a:extLst>
                  <a:ext uri="{FF2B5EF4-FFF2-40B4-BE49-F238E27FC236}">
                    <a16:creationId xmlns:a16="http://schemas.microsoft.com/office/drawing/2014/main" id="{E5D8B394-30AD-3740-A317-6CAFC8BEFBA5}"/>
                  </a:ext>
                </a:extLst>
              </p:cNvPr>
              <p:cNvSpPr/>
              <p:nvPr/>
            </p:nvSpPr>
            <p:spPr>
              <a:xfrm>
                <a:off x="6704176" y="3481634"/>
                <a:ext cx="970627" cy="357657"/>
              </a:xfrm>
              <a:prstGeom prst="rect">
                <a:avLst/>
              </a:prstGeom>
            </p:spPr>
            <p:txBody>
              <a:bodyPr wrap="square">
                <a:spAutoFit/>
              </a:bodyPr>
              <a:lstStyle/>
              <a:p>
                <a:r>
                  <a:rPr lang="en-US" sz="2400" b="1" dirty="0">
                    <a:solidFill>
                      <a:srgbClr val="ECA841"/>
                    </a:solidFill>
                    <a:latin typeface="Arial" panose="020B0604020202020204" pitchFamily="34" charset="0"/>
                    <a:cs typeface="Arial" panose="020B0604020202020204" pitchFamily="34" charset="0"/>
                  </a:rPr>
                  <a:t>167%</a:t>
                </a:r>
              </a:p>
            </p:txBody>
          </p:sp>
          <p:sp>
            <p:nvSpPr>
              <p:cNvPr id="83" name="Google Shape;243;p18">
                <a:extLst>
                  <a:ext uri="{FF2B5EF4-FFF2-40B4-BE49-F238E27FC236}">
                    <a16:creationId xmlns:a16="http://schemas.microsoft.com/office/drawing/2014/main" id="{96145E75-3BD9-CF4C-9E53-BCF4BDC8A390}"/>
                  </a:ext>
                </a:extLst>
              </p:cNvPr>
              <p:cNvSpPr/>
              <p:nvPr/>
            </p:nvSpPr>
            <p:spPr>
              <a:xfrm>
                <a:off x="7587580" y="3459746"/>
                <a:ext cx="444019" cy="561300"/>
              </a:xfrm>
              <a:prstGeom prst="upArrow">
                <a:avLst>
                  <a:gd name="adj1" fmla="val 50000"/>
                  <a:gd name="adj2" fmla="val 50000"/>
                </a:avLst>
              </a:prstGeom>
              <a:solidFill>
                <a:srgbClr val="ECA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TextBox 177">
              <a:extLst>
                <a:ext uri="{FF2B5EF4-FFF2-40B4-BE49-F238E27FC236}">
                  <a16:creationId xmlns:a16="http://schemas.microsoft.com/office/drawing/2014/main" id="{56A2BBDA-07EB-5841-9D8A-3856688C7FE7}"/>
                </a:ext>
              </a:extLst>
            </p:cNvPr>
            <p:cNvSpPr txBox="1"/>
            <p:nvPr/>
          </p:nvSpPr>
          <p:spPr>
            <a:xfrm>
              <a:off x="5596609" y="3777903"/>
              <a:ext cx="3057274"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685982" rtl="0" fontAlgn="auto" latinLnBrk="0" hangingPunct="0">
                <a:lnSpc>
                  <a:spcPct val="100000"/>
                </a:lnSpc>
                <a:spcBef>
                  <a:spcPts val="0"/>
                </a:spcBef>
                <a:spcAft>
                  <a:spcPts val="0"/>
                </a:spcAft>
                <a:buClrTx/>
                <a:buSzTx/>
                <a:buFontTx/>
                <a:buNone/>
                <a:tabLst/>
              </a:pPr>
              <a:r>
                <a:rPr lang="en-US" sz="2200" dirty="0">
                  <a:solidFill>
                    <a:srgbClr val="ECA841"/>
                  </a:solidFill>
                  <a:latin typeface="Arial" panose="020B0604020202020204" pitchFamily="34" charset="0"/>
                  <a:cs typeface="Arial" panose="020B0604020202020204" pitchFamily="34" charset="0"/>
                </a:rPr>
                <a:t>12</a:t>
              </a:r>
              <a:r>
                <a:rPr kumimoji="0" lang="en-US" sz="2200" b="0" i="0" u="none" strike="noStrike" cap="none" spc="0" normalizeH="0" baseline="0" dirty="0">
                  <a:ln>
                    <a:noFill/>
                  </a:ln>
                  <a:solidFill>
                    <a:srgbClr val="ECA841"/>
                  </a:solidFill>
                  <a:effectLst/>
                  <a:uFillTx/>
                  <a:latin typeface="Arial" panose="020B0604020202020204" pitchFamily="34" charset="0"/>
                  <a:cs typeface="Arial" panose="020B0604020202020204" pitchFamily="34" charset="0"/>
                  <a:sym typeface="华文细黑"/>
                </a:rPr>
                <a:t>%</a:t>
              </a:r>
              <a:r>
                <a:rPr kumimoji="0" lang="en-US" b="0" i="0" u="none" strike="noStrike" cap="none" spc="0" normalizeH="0" baseline="0" dirty="0">
                  <a:ln>
                    <a:noFill/>
                  </a:ln>
                  <a:solidFill>
                    <a:srgbClr val="ECA841"/>
                  </a:solidFill>
                  <a:effectLst/>
                  <a:uFillTx/>
                  <a:latin typeface="Arial" panose="020B0604020202020204" pitchFamily="34" charset="0"/>
                  <a:cs typeface="Arial" panose="020B0604020202020204" pitchFamily="34" charset="0"/>
                  <a:sym typeface="华文细黑"/>
                </a:rPr>
                <a:t> </a:t>
              </a:r>
              <a:r>
                <a:rPr lang="en-US" dirty="0">
                  <a:solidFill>
                    <a:srgbClr val="ECA841"/>
                  </a:solidFill>
                  <a:latin typeface="Arial" panose="020B0604020202020204" pitchFamily="34" charset="0"/>
                  <a:cs typeface="Arial" panose="020B0604020202020204" pitchFamily="34" charset="0"/>
                </a:rPr>
                <a:t>contribution to </a:t>
              </a:r>
              <a:r>
                <a:rPr kumimoji="0" lang="en-US" b="0" i="0" u="none" strike="noStrike" cap="none" spc="0" normalizeH="0" baseline="0" dirty="0">
                  <a:ln>
                    <a:noFill/>
                  </a:ln>
                  <a:solidFill>
                    <a:srgbClr val="ECA841"/>
                  </a:solidFill>
                  <a:effectLst/>
                  <a:uFillTx/>
                  <a:latin typeface="Arial" panose="020B0604020202020204" pitchFamily="34" charset="0"/>
                  <a:cs typeface="Arial" panose="020B0604020202020204" pitchFamily="34" charset="0"/>
                  <a:sym typeface="华文细黑"/>
                </a:rPr>
                <a:t>total revenue</a:t>
              </a:r>
            </a:p>
          </p:txBody>
        </p:sp>
      </p:grpSp>
      <p:sp>
        <p:nvSpPr>
          <p:cNvPr id="2" name="TextBox 165">
            <a:extLst>
              <a:ext uri="{FF2B5EF4-FFF2-40B4-BE49-F238E27FC236}">
                <a16:creationId xmlns:a16="http://schemas.microsoft.com/office/drawing/2014/main" id="{C809C3FD-3B70-4743-847C-A5B298852F3B}"/>
              </a:ext>
            </a:extLst>
          </p:cNvPr>
          <p:cNvSpPr txBox="1"/>
          <p:nvPr/>
        </p:nvSpPr>
        <p:spPr>
          <a:xfrm>
            <a:off x="7390290" y="1819467"/>
            <a:ext cx="1033997"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2800" b="1" dirty="0">
                <a:solidFill>
                  <a:srgbClr val="ECA841"/>
                </a:solidFill>
                <a:latin typeface="Arial" panose="020B0604020202020204" pitchFamily="34" charset="0"/>
                <a:cs typeface="Arial" panose="020B0604020202020204" pitchFamily="34" charset="0"/>
              </a:rPr>
              <a:t>  4</a:t>
            </a:r>
            <a:r>
              <a:rPr lang="en-US" sz="2400" b="1" dirty="0">
                <a:solidFill>
                  <a:srgbClr val="ECA841"/>
                </a:solidFill>
                <a:latin typeface="Arial" panose="020B0604020202020204" pitchFamily="34" charset="0"/>
                <a:cs typeface="Arial" panose="020B0604020202020204" pitchFamily="34" charset="0"/>
              </a:rPr>
              <a:t> </a:t>
            </a:r>
          </a:p>
          <a:p>
            <a:r>
              <a:rPr lang="en-US" b="1" dirty="0">
                <a:solidFill>
                  <a:srgbClr val="ECA841"/>
                </a:solidFill>
                <a:latin typeface="Arial" panose="020B0604020202020204" pitchFamily="34" charset="0"/>
                <a:cs typeface="Arial" panose="020B0604020202020204" pitchFamily="34" charset="0"/>
              </a:rPr>
              <a:t>percentage </a:t>
            </a:r>
          </a:p>
          <a:p>
            <a:r>
              <a:rPr lang="en-US" b="1" dirty="0">
                <a:solidFill>
                  <a:srgbClr val="ECA841"/>
                </a:solidFill>
                <a:latin typeface="Arial" panose="020B0604020202020204" pitchFamily="34" charset="0"/>
                <a:cs typeface="Arial" panose="020B0604020202020204" pitchFamily="34" charset="0"/>
              </a:rPr>
              <a:t>points</a:t>
            </a:r>
          </a:p>
        </p:txBody>
      </p:sp>
      <p:sp>
        <p:nvSpPr>
          <p:cNvPr id="4" name="文本框 3"/>
          <p:cNvSpPr txBox="1"/>
          <p:nvPr/>
        </p:nvSpPr>
        <p:spPr>
          <a:xfrm>
            <a:off x="6328208" y="1831189"/>
            <a:ext cx="227793"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685982" rtl="0" fontAlgn="auto" latinLnBrk="0" hangingPunct="0">
              <a:lnSpc>
                <a:spcPct val="100000"/>
              </a:lnSpc>
              <a:spcBef>
                <a:spcPts val="0"/>
              </a:spcBef>
              <a:spcAft>
                <a:spcPts val="0"/>
              </a:spcAft>
              <a:buClrTx/>
              <a:buSzTx/>
              <a:buFontTx/>
              <a:buNone/>
              <a:tabLst/>
            </a:pPr>
            <a:r>
              <a:rPr lang="en-US" altLang="zh-CN" sz="1000" dirty="0">
                <a:solidFill>
                  <a:srgbClr val="ECA841"/>
                </a:solidFill>
                <a:latin typeface="Arial" panose="020B0604020202020204" pitchFamily="34" charset="0"/>
                <a:ea typeface="Roboto"/>
                <a:cs typeface="Arial" panose="020B0604020202020204" pitchFamily="34" charset="0"/>
              </a:rPr>
              <a:t>1</a:t>
            </a:r>
            <a:endParaRPr lang="zh-CN" altLang="en-US" sz="1000" dirty="0">
              <a:solidFill>
                <a:srgbClr val="ECA841"/>
              </a:solidFill>
              <a:latin typeface="Arial" panose="020B0604020202020204" pitchFamily="34" charset="0"/>
              <a:ea typeface="Roboto"/>
              <a:cs typeface="Arial" panose="020B0604020202020204" pitchFamily="34" charset="0"/>
            </a:endParaRPr>
          </a:p>
        </p:txBody>
      </p:sp>
      <p:sp>
        <p:nvSpPr>
          <p:cNvPr id="90" name="TextBox 7"/>
          <p:cNvSpPr txBox="1"/>
          <p:nvPr/>
        </p:nvSpPr>
        <p:spPr bwMode="gray">
          <a:xfrm>
            <a:off x="356308" y="597842"/>
            <a:ext cx="4330338" cy="215444"/>
          </a:xfrm>
          <a:prstGeom prst="rect">
            <a:avLst/>
          </a:prstGeom>
          <a:noFill/>
        </p:spPr>
        <p:txBody>
          <a:bodyPr wrap="square" rtlCol="0">
            <a:spAutoFit/>
          </a:bodyPr>
          <a:lstStyle/>
          <a:p>
            <a:r>
              <a:rPr lang="en-US" sz="800" b="1" i="1" dirty="0">
                <a:latin typeface="Arial" panose="020B0604020202020204" pitchFamily="34" charset="0"/>
                <a:cs typeface="Arial" panose="020B0604020202020204" pitchFamily="34" charset="0"/>
              </a:rPr>
              <a:t>FY 2021 VS. FY 2020</a:t>
            </a:r>
          </a:p>
        </p:txBody>
      </p:sp>
    </p:spTree>
    <p:extLst>
      <p:ext uri="{BB962C8B-B14F-4D97-AF65-F5344CB8AC3E}">
        <p14:creationId xmlns:p14="http://schemas.microsoft.com/office/powerpoint/2010/main" val="42035435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45">
            <a:extLst>
              <a:ext uri="{FF2B5EF4-FFF2-40B4-BE49-F238E27FC236}">
                <a16:creationId xmlns:a16="http://schemas.microsoft.com/office/drawing/2014/main" id="{E90EC97A-1C79-8B42-B9C9-CDB28E84F65D}"/>
              </a:ext>
            </a:extLst>
          </p:cNvPr>
          <p:cNvSpPr/>
          <p:nvPr/>
        </p:nvSpPr>
        <p:spPr bwMode="gray">
          <a:xfrm>
            <a:off x="385876" y="243587"/>
            <a:ext cx="6862769" cy="23852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a:lnSpc>
                <a:spcPct val="100000"/>
              </a:lnSpc>
              <a:defRPr sz="1800">
                <a:solidFill>
                  <a:srgbClr val="000000"/>
                </a:solidFill>
              </a:defRPr>
            </a:pPr>
            <a:r>
              <a:rPr lang="en-US" altLang="zh-CN" sz="155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FY2021 Financial and Operating Highlights </a:t>
            </a:r>
          </a:p>
        </p:txBody>
      </p:sp>
      <p:sp>
        <p:nvSpPr>
          <p:cNvPr id="4" name="Google Shape;545;p27">
            <a:extLst>
              <a:ext uri="{FF2B5EF4-FFF2-40B4-BE49-F238E27FC236}">
                <a16:creationId xmlns:a16="http://schemas.microsoft.com/office/drawing/2014/main" id="{74A403AD-8605-5B4C-9447-63481175FB9C}"/>
              </a:ext>
            </a:extLst>
          </p:cNvPr>
          <p:cNvSpPr txBox="1"/>
          <p:nvPr/>
        </p:nvSpPr>
        <p:spPr>
          <a:xfrm>
            <a:off x="554175" y="819951"/>
            <a:ext cx="3960000" cy="577616"/>
          </a:xfrm>
          <a:prstGeom prst="roundRect">
            <a:avLst/>
          </a:prstGeom>
          <a:solidFill>
            <a:schemeClr val="accent1"/>
          </a:solidFill>
          <a:ln>
            <a:noFill/>
          </a:ln>
        </p:spPr>
        <p:txBody>
          <a:bodyPr spcFirstLastPara="1" wrap="square" lIns="91425" tIns="91425" rIns="91425" bIns="91425" anchor="ctr" anchorCtr="0">
            <a:noAutofit/>
          </a:bodyPr>
          <a:lstStyle/>
          <a:p>
            <a:pPr algn="ctr"/>
            <a:r>
              <a:rPr lang="en-US" sz="1400" dirty="0">
                <a:solidFill>
                  <a:schemeClr val="bg1"/>
                </a:solidFill>
                <a:latin typeface="Arial" panose="020B0604020202020204" pitchFamily="34" charset="0"/>
                <a:cs typeface="Arial" panose="020B0604020202020204" pitchFamily="34" charset="0"/>
              </a:rPr>
              <a:t>Continued efforts to empower financial institutions’ digital transformation</a:t>
            </a:r>
          </a:p>
        </p:txBody>
      </p:sp>
      <p:sp>
        <p:nvSpPr>
          <p:cNvPr id="5" name="Google Shape;545;p27">
            <a:extLst>
              <a:ext uri="{FF2B5EF4-FFF2-40B4-BE49-F238E27FC236}">
                <a16:creationId xmlns:a16="http://schemas.microsoft.com/office/drawing/2014/main" id="{2C70F1B5-74FA-2243-B478-24BC56E17DE0}"/>
              </a:ext>
            </a:extLst>
          </p:cNvPr>
          <p:cNvSpPr txBox="1"/>
          <p:nvPr/>
        </p:nvSpPr>
        <p:spPr>
          <a:xfrm>
            <a:off x="4946654" y="819951"/>
            <a:ext cx="3960000" cy="577616"/>
          </a:xfrm>
          <a:prstGeom prst="roundRect">
            <a:avLst/>
          </a:prstGeom>
          <a:solidFill>
            <a:srgbClr val="ECA841"/>
          </a:solidFill>
          <a:ln>
            <a:noFill/>
          </a:ln>
        </p:spPr>
        <p:txBody>
          <a:bodyPr spcFirstLastPara="1" wrap="square" lIns="91425" tIns="91425" rIns="91425" bIns="91425" anchor="ctr" anchorCtr="0">
            <a:noAutofit/>
          </a:bodyPr>
          <a:lstStyle/>
          <a:p>
            <a:pPr algn="ctr"/>
            <a:r>
              <a:rPr lang="en-US" sz="1400" dirty="0">
                <a:solidFill>
                  <a:schemeClr val="bg1"/>
                </a:solidFill>
                <a:latin typeface="Arial" panose="020B0604020202020204" pitchFamily="34" charset="0"/>
                <a:cs typeface="Arial" panose="020B0604020202020204" pitchFamily="34" charset="0"/>
              </a:rPr>
              <a:t>Cost optimization initiatives to drive margin improvement despite COVID-19</a:t>
            </a:r>
          </a:p>
        </p:txBody>
      </p:sp>
      <p:grpSp>
        <p:nvGrpSpPr>
          <p:cNvPr id="24" name="Group 23">
            <a:extLst>
              <a:ext uri="{FF2B5EF4-FFF2-40B4-BE49-F238E27FC236}">
                <a16:creationId xmlns:a16="http://schemas.microsoft.com/office/drawing/2014/main" id="{3F440E19-D94D-3B42-B8BE-414997DD50C5}"/>
              </a:ext>
            </a:extLst>
          </p:cNvPr>
          <p:cNvGrpSpPr/>
          <p:nvPr/>
        </p:nvGrpSpPr>
        <p:grpSpPr>
          <a:xfrm>
            <a:off x="767215" y="1442701"/>
            <a:ext cx="3300293" cy="609372"/>
            <a:chOff x="771687" y="2138173"/>
            <a:chExt cx="3569968" cy="668744"/>
          </a:xfrm>
          <a:solidFill>
            <a:schemeClr val="accent1"/>
          </a:solidFill>
        </p:grpSpPr>
        <p:grpSp>
          <p:nvGrpSpPr>
            <p:cNvPr id="9" name="Group 8">
              <a:extLst>
                <a:ext uri="{FF2B5EF4-FFF2-40B4-BE49-F238E27FC236}">
                  <a16:creationId xmlns:a16="http://schemas.microsoft.com/office/drawing/2014/main" id="{AE959376-A022-264E-8FE7-E0B4C6509B7A}"/>
                </a:ext>
              </a:extLst>
            </p:cNvPr>
            <p:cNvGrpSpPr/>
            <p:nvPr/>
          </p:nvGrpSpPr>
          <p:grpSpPr>
            <a:xfrm>
              <a:off x="771687" y="2138173"/>
              <a:ext cx="668744" cy="668744"/>
              <a:chOff x="973340" y="2165422"/>
              <a:chExt cx="809651" cy="809651"/>
            </a:xfrm>
            <a:grpFill/>
          </p:grpSpPr>
          <p:sp>
            <p:nvSpPr>
              <p:cNvPr id="8" name="Oval 7">
                <a:extLst>
                  <a:ext uri="{FF2B5EF4-FFF2-40B4-BE49-F238E27FC236}">
                    <a16:creationId xmlns:a16="http://schemas.microsoft.com/office/drawing/2014/main" id="{4466CA99-C9B4-DF4E-9E3B-8EA83FBCE1AA}"/>
                  </a:ext>
                </a:extLst>
              </p:cNvPr>
              <p:cNvSpPr/>
              <p:nvPr/>
            </p:nvSpPr>
            <p:spPr>
              <a:xfrm>
                <a:off x="973340" y="2165422"/>
                <a:ext cx="809651" cy="809651"/>
              </a:xfrm>
              <a:prstGeom prst="ellipse">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chemeClr val="bg1"/>
                  </a:solidFill>
                  <a:effectLst/>
                  <a:uFillTx/>
                  <a:latin typeface="华文细黑"/>
                  <a:ea typeface="华文细黑"/>
                  <a:cs typeface="华文细黑"/>
                  <a:sym typeface="华文细黑"/>
                </a:endParaRPr>
              </a:p>
            </p:txBody>
          </p:sp>
          <p:pic>
            <p:nvPicPr>
              <p:cNvPr id="7" name="Picture 6">
                <a:extLst>
                  <a:ext uri="{FF2B5EF4-FFF2-40B4-BE49-F238E27FC236}">
                    <a16:creationId xmlns:a16="http://schemas.microsoft.com/office/drawing/2014/main" id="{E5073AAD-1E93-164A-9617-A62C3797F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249" y="2299331"/>
                <a:ext cx="541835" cy="541835"/>
              </a:xfrm>
              <a:prstGeom prst="rect">
                <a:avLst/>
              </a:prstGeom>
              <a:grpFill/>
            </p:spPr>
          </p:pic>
        </p:grpSp>
        <p:cxnSp>
          <p:nvCxnSpPr>
            <p:cNvPr id="11" name="Straight Connector 10">
              <a:extLst>
                <a:ext uri="{FF2B5EF4-FFF2-40B4-BE49-F238E27FC236}">
                  <a16:creationId xmlns:a16="http://schemas.microsoft.com/office/drawing/2014/main" id="{547D591A-5B7B-CC44-84B6-AB6742100324}"/>
                </a:ext>
              </a:extLst>
            </p:cNvPr>
            <p:cNvCxnSpPr>
              <a:cxnSpLocks/>
              <a:stCxn id="8" idx="6"/>
              <a:endCxn id="14" idx="1"/>
            </p:cNvCxnSpPr>
            <p:nvPr/>
          </p:nvCxnSpPr>
          <p:spPr>
            <a:xfrm>
              <a:off x="1440431" y="2472545"/>
              <a:ext cx="576833" cy="0"/>
            </a:xfrm>
            <a:prstGeom prst="line">
              <a:avLst/>
            </a:prstGeom>
            <a:grpFill/>
            <a:ln w="25400" cap="flat">
              <a:solidFill>
                <a:srgbClr val="262626"/>
              </a:solidFill>
              <a:prstDash val="solid"/>
              <a:round/>
            </a:ln>
            <a:effectLst/>
            <a:sp3d/>
          </p:spPr>
          <p:style>
            <a:lnRef idx="0">
              <a:scrgbClr r="0" g="0" b="0"/>
            </a:lnRef>
            <a:fillRef idx="0">
              <a:scrgbClr r="0" g="0" b="0"/>
            </a:fillRef>
            <a:effectRef idx="0">
              <a:scrgbClr r="0" g="0" b="0"/>
            </a:effectRef>
            <a:fontRef idx="none"/>
          </p:style>
        </p:cxnSp>
        <p:sp>
          <p:nvSpPr>
            <p:cNvPr id="14" name="Rounded Rectangle 13">
              <a:extLst>
                <a:ext uri="{FF2B5EF4-FFF2-40B4-BE49-F238E27FC236}">
                  <a16:creationId xmlns:a16="http://schemas.microsoft.com/office/drawing/2014/main" id="{00505B8E-E0C8-7B4E-9D41-B8E000535742}"/>
                </a:ext>
              </a:extLst>
            </p:cNvPr>
            <p:cNvSpPr/>
            <p:nvPr/>
          </p:nvSpPr>
          <p:spPr>
            <a:xfrm>
              <a:off x="2017264" y="2223638"/>
              <a:ext cx="2324391" cy="497814"/>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r>
                <a:rPr lang="en-US" sz="1100" dirty="0">
                  <a:solidFill>
                    <a:schemeClr val="bg1"/>
                  </a:solidFill>
                  <a:latin typeface="Arial" panose="020B0604020202020204" pitchFamily="34" charset="0"/>
                  <a:cs typeface="Arial" panose="020B0604020202020204" pitchFamily="34" charset="0"/>
                </a:rPr>
                <a:t>Credit card business cooperated with  </a:t>
              </a:r>
              <a:r>
                <a:rPr lang="en-US" sz="1400" b="1" dirty="0">
                  <a:solidFill>
                    <a:schemeClr val="bg1"/>
                  </a:solidFill>
                  <a:latin typeface="Arial" panose="020B0604020202020204" pitchFamily="34" charset="0"/>
                  <a:cs typeface="Arial" panose="020B0604020202020204" pitchFamily="34" charset="0"/>
                </a:rPr>
                <a:t>46 </a:t>
              </a:r>
              <a:r>
                <a:rPr lang="en-US" sz="1100" dirty="0">
                  <a:solidFill>
                    <a:schemeClr val="bg1"/>
                  </a:solidFill>
                  <a:latin typeface="Arial" panose="020B0604020202020204" pitchFamily="34" charset="0"/>
                  <a:cs typeface="Arial" panose="020B0604020202020204" pitchFamily="34" charset="0"/>
                </a:rPr>
                <a:t>Banks</a:t>
              </a:r>
              <a:endParaRPr kumimoji="0" lang="en-US" sz="11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华文细黑"/>
              </a:endParaRPr>
            </a:p>
          </p:txBody>
        </p:sp>
      </p:grpSp>
      <p:grpSp>
        <p:nvGrpSpPr>
          <p:cNvPr id="25" name="Group 24">
            <a:extLst>
              <a:ext uri="{FF2B5EF4-FFF2-40B4-BE49-F238E27FC236}">
                <a16:creationId xmlns:a16="http://schemas.microsoft.com/office/drawing/2014/main" id="{0BAF49E9-76A4-F445-8B5B-D9102A12F897}"/>
              </a:ext>
            </a:extLst>
          </p:cNvPr>
          <p:cNvGrpSpPr/>
          <p:nvPr/>
        </p:nvGrpSpPr>
        <p:grpSpPr>
          <a:xfrm>
            <a:off x="769376" y="2167950"/>
            <a:ext cx="3300293" cy="609371"/>
            <a:chOff x="749578" y="3566318"/>
            <a:chExt cx="3569968" cy="668743"/>
          </a:xfrm>
          <a:solidFill>
            <a:schemeClr val="accent1"/>
          </a:solidFill>
        </p:grpSpPr>
        <p:sp>
          <p:nvSpPr>
            <p:cNvPr id="18" name="Oval 17">
              <a:extLst>
                <a:ext uri="{FF2B5EF4-FFF2-40B4-BE49-F238E27FC236}">
                  <a16:creationId xmlns:a16="http://schemas.microsoft.com/office/drawing/2014/main" id="{3E8C7CB5-EF2D-A042-81EF-9F02D9229E61}"/>
                </a:ext>
              </a:extLst>
            </p:cNvPr>
            <p:cNvSpPr/>
            <p:nvPr/>
          </p:nvSpPr>
          <p:spPr>
            <a:xfrm>
              <a:off x="749578" y="3566318"/>
              <a:ext cx="668743" cy="668743"/>
            </a:xfrm>
            <a:prstGeom prst="ellipse">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chemeClr val="bg1"/>
                </a:solidFill>
                <a:effectLst/>
                <a:uFillTx/>
                <a:latin typeface="华文细黑"/>
                <a:ea typeface="华文细黑"/>
                <a:cs typeface="华文细黑"/>
                <a:sym typeface="华文细黑"/>
              </a:endParaRPr>
            </a:p>
          </p:txBody>
        </p:sp>
        <p:cxnSp>
          <p:nvCxnSpPr>
            <p:cNvPr id="20" name="Straight Connector 19">
              <a:extLst>
                <a:ext uri="{FF2B5EF4-FFF2-40B4-BE49-F238E27FC236}">
                  <a16:creationId xmlns:a16="http://schemas.microsoft.com/office/drawing/2014/main" id="{3DA1E3C7-2C1E-3841-AAC2-C3280C66A463}"/>
                </a:ext>
              </a:extLst>
            </p:cNvPr>
            <p:cNvCxnSpPr>
              <a:cxnSpLocks/>
              <a:stCxn id="18" idx="6"/>
              <a:endCxn id="21" idx="1"/>
            </p:cNvCxnSpPr>
            <p:nvPr/>
          </p:nvCxnSpPr>
          <p:spPr>
            <a:xfrm>
              <a:off x="1418321" y="3900690"/>
              <a:ext cx="576834" cy="4658"/>
            </a:xfrm>
            <a:prstGeom prst="line">
              <a:avLst/>
            </a:prstGeom>
            <a:grpFill/>
            <a:ln w="25400" cap="flat">
              <a:solidFill>
                <a:srgbClr val="262626"/>
              </a:solidFill>
              <a:prstDash val="solid"/>
              <a:round/>
            </a:ln>
            <a:effectLst/>
            <a:sp3d/>
          </p:spPr>
          <p:style>
            <a:lnRef idx="0">
              <a:scrgbClr r="0" g="0" b="0"/>
            </a:lnRef>
            <a:fillRef idx="0">
              <a:scrgbClr r="0" g="0" b="0"/>
            </a:fillRef>
            <a:effectRef idx="0">
              <a:scrgbClr r="0" g="0" b="0"/>
            </a:effectRef>
            <a:fontRef idx="none"/>
          </p:style>
        </p:cxnSp>
        <p:sp>
          <p:nvSpPr>
            <p:cNvPr id="21" name="Rounded Rectangle 20">
              <a:extLst>
                <a:ext uri="{FF2B5EF4-FFF2-40B4-BE49-F238E27FC236}">
                  <a16:creationId xmlns:a16="http://schemas.microsoft.com/office/drawing/2014/main" id="{576AD25F-D4A7-194B-9639-22C0CA59197D}"/>
                </a:ext>
              </a:extLst>
            </p:cNvPr>
            <p:cNvSpPr/>
            <p:nvPr/>
          </p:nvSpPr>
          <p:spPr>
            <a:xfrm>
              <a:off x="1995155" y="3656441"/>
              <a:ext cx="2324391" cy="497814"/>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r>
                <a:rPr lang="en-US" sz="1100" dirty="0">
                  <a:solidFill>
                    <a:schemeClr val="bg1"/>
                  </a:solidFill>
                  <a:latin typeface="Arial" panose="020B0604020202020204" pitchFamily="34" charset="0"/>
                  <a:cs typeface="Arial" panose="020B0604020202020204" pitchFamily="34" charset="0"/>
                </a:rPr>
                <a:t>Issuance of  </a:t>
              </a:r>
              <a:r>
                <a:rPr lang="en-US" sz="1400" b="1" dirty="0">
                  <a:solidFill>
                    <a:schemeClr val="bg1"/>
                  </a:solidFill>
                  <a:latin typeface="Arial" panose="020B0604020202020204" pitchFamily="34" charset="0"/>
                  <a:cs typeface="Arial" panose="020B0604020202020204" pitchFamily="34" charset="0"/>
                </a:rPr>
                <a:t>23 million+ </a:t>
              </a:r>
              <a:r>
                <a:rPr lang="en-US" altLang="zh-CN" sz="1100" dirty="0">
                  <a:solidFill>
                    <a:schemeClr val="bg1"/>
                  </a:solidFill>
                  <a:latin typeface="Arial" panose="020B0604020202020204" pitchFamily="34" charset="0"/>
                  <a:cs typeface="Arial" panose="020B0604020202020204" pitchFamily="34" charset="0"/>
                </a:rPr>
                <a:t>c</a:t>
              </a:r>
              <a:r>
                <a:rPr lang="en-US" sz="1100" dirty="0">
                  <a:solidFill>
                    <a:schemeClr val="bg1"/>
                  </a:solidFill>
                  <a:latin typeface="Arial" panose="020B0604020202020204" pitchFamily="34" charset="0"/>
                  <a:cs typeface="Arial" panose="020B0604020202020204" pitchFamily="34" charset="0"/>
                </a:rPr>
                <a:t>redit cards cumulatively</a:t>
              </a:r>
              <a:endParaRPr kumimoji="0" lang="en-US" sz="11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华文细黑"/>
              </a:endParaRPr>
            </a:p>
          </p:txBody>
        </p:sp>
        <p:pic>
          <p:nvPicPr>
            <p:cNvPr id="23" name="Picture 22">
              <a:extLst>
                <a:ext uri="{FF2B5EF4-FFF2-40B4-BE49-F238E27FC236}">
                  <a16:creationId xmlns:a16="http://schemas.microsoft.com/office/drawing/2014/main" id="{E3036BC7-4F50-664D-925D-6889B870E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102" y="3650540"/>
              <a:ext cx="497814" cy="497814"/>
            </a:xfrm>
            <a:prstGeom prst="rect">
              <a:avLst/>
            </a:prstGeom>
            <a:noFill/>
            <a:ln>
              <a:noFill/>
            </a:ln>
          </p:spPr>
        </p:pic>
      </p:grpSp>
      <p:sp>
        <p:nvSpPr>
          <p:cNvPr id="50" name="Google Shape;3281;p48">
            <a:extLst>
              <a:ext uri="{FF2B5EF4-FFF2-40B4-BE49-F238E27FC236}">
                <a16:creationId xmlns:a16="http://schemas.microsoft.com/office/drawing/2014/main" id="{9C1636C5-BCB5-CC44-8329-69BF74E8E997}"/>
              </a:ext>
            </a:extLst>
          </p:cNvPr>
          <p:cNvSpPr/>
          <p:nvPr/>
        </p:nvSpPr>
        <p:spPr>
          <a:xfrm>
            <a:off x="147370" y="864409"/>
            <a:ext cx="488700" cy="488700"/>
          </a:xfrm>
          <a:prstGeom prst="ellipse">
            <a:avLst/>
          </a:prstGeom>
          <a:solidFill>
            <a:schemeClr val="accent1"/>
          </a:solidFill>
          <a:ln w="38100" cap="flat" cmpd="sng">
            <a:solidFill>
              <a:srgbClr val="FDFDF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bg1"/>
                </a:solidFill>
                <a:latin typeface="Arial" panose="020B0604020202020204" pitchFamily="34" charset="0"/>
                <a:ea typeface="Fira Sans Extra Condensed Medium"/>
                <a:cs typeface="Arial" panose="020B0604020202020204" pitchFamily="34" charset="0"/>
                <a:sym typeface="Fira Sans Extra Condensed Medium"/>
              </a:rPr>
              <a:t>3</a:t>
            </a:r>
            <a:endParaRPr dirty="0">
              <a:solidFill>
                <a:schemeClr val="bg1"/>
              </a:solidFill>
              <a:latin typeface="Arial" panose="020B0604020202020204" pitchFamily="34" charset="0"/>
              <a:cs typeface="Arial" panose="020B0604020202020204" pitchFamily="34" charset="0"/>
            </a:endParaRPr>
          </a:p>
        </p:txBody>
      </p:sp>
      <p:sp>
        <p:nvSpPr>
          <p:cNvPr id="51" name="Google Shape;3220;p48">
            <a:extLst>
              <a:ext uri="{FF2B5EF4-FFF2-40B4-BE49-F238E27FC236}">
                <a16:creationId xmlns:a16="http://schemas.microsoft.com/office/drawing/2014/main" id="{0A6A962F-A664-924B-9B2D-B1C3EEC95106}"/>
              </a:ext>
            </a:extLst>
          </p:cNvPr>
          <p:cNvSpPr/>
          <p:nvPr/>
        </p:nvSpPr>
        <p:spPr>
          <a:xfrm>
            <a:off x="4564688" y="862644"/>
            <a:ext cx="488700" cy="488700"/>
          </a:xfrm>
          <a:prstGeom prst="ellipse">
            <a:avLst/>
          </a:prstGeom>
          <a:solidFill>
            <a:srgbClr val="ECA841"/>
          </a:solidFill>
          <a:ln w="38100" cap="flat" cmpd="sng">
            <a:solidFill>
              <a:srgbClr val="FDFDF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lt1"/>
                </a:solidFill>
                <a:latin typeface="Arial" panose="020B0604020202020204" pitchFamily="34" charset="0"/>
                <a:ea typeface="Fira Sans Extra Condensed Medium"/>
                <a:cs typeface="Arial" panose="020B0604020202020204" pitchFamily="34" charset="0"/>
                <a:sym typeface="Fira Sans Extra Condensed Medium"/>
              </a:rPr>
              <a:t>4</a:t>
            </a:r>
            <a:endParaRPr dirty="0">
              <a:latin typeface="Arial" panose="020B0604020202020204" pitchFamily="34" charset="0"/>
              <a:cs typeface="Arial" panose="020B0604020202020204" pitchFamily="34" charset="0"/>
            </a:endParaRPr>
          </a:p>
        </p:txBody>
      </p:sp>
      <p:sp>
        <p:nvSpPr>
          <p:cNvPr id="52" name="文本框 10">
            <a:extLst>
              <a:ext uri="{FF2B5EF4-FFF2-40B4-BE49-F238E27FC236}">
                <a16:creationId xmlns:a16="http://schemas.microsoft.com/office/drawing/2014/main" id="{FF666D81-F93D-414B-9EEF-FE4C5573B5D4}"/>
              </a:ext>
            </a:extLst>
          </p:cNvPr>
          <p:cNvSpPr txBox="1"/>
          <p:nvPr/>
        </p:nvSpPr>
        <p:spPr>
          <a:xfrm>
            <a:off x="4742033" y="4911872"/>
            <a:ext cx="4229808" cy="215444"/>
          </a:xfrm>
          <a:prstGeom prst="rect">
            <a:avLst/>
          </a:prstGeom>
          <a:noFill/>
          <a:ln>
            <a:noFill/>
          </a:ln>
        </p:spPr>
        <p:txBody>
          <a:bodyPr wrap="square" lIns="0" rtlCol="0" anchor="b"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18872" indent="-118872"/>
            <a:r>
              <a:rPr lang="en-US" altLang="zh-CN" sz="800" i="1" baseline="30000" dirty="0">
                <a:solidFill>
                  <a:schemeClr val="bg1">
                    <a:lumMod val="50000"/>
                  </a:schemeClr>
                </a:solidFill>
                <a:latin typeface="Arial" panose="020B0604020202020204" pitchFamily="34" charset="0"/>
                <a:cs typeface="Arial" panose="020B0604020202020204" pitchFamily="34" charset="0"/>
              </a:rPr>
              <a:t>1	</a:t>
            </a:r>
            <a:r>
              <a:rPr lang="en-US" altLang="zh-CN" sz="800" i="1" dirty="0">
                <a:solidFill>
                  <a:schemeClr val="bg1">
                    <a:lumMod val="50000"/>
                  </a:schemeClr>
                </a:solidFill>
                <a:latin typeface="Arial" panose="020B0604020202020204" pitchFamily="34" charset="0"/>
                <a:cs typeface="Arial" panose="020B0604020202020204" pitchFamily="34" charset="0"/>
              </a:rPr>
              <a:t>Non-GAAP basis; excluding stock-based compensation expense, and impairment loss.</a:t>
            </a:r>
          </a:p>
        </p:txBody>
      </p:sp>
      <p:grpSp>
        <p:nvGrpSpPr>
          <p:cNvPr id="2" name="组合 1"/>
          <p:cNvGrpSpPr/>
          <p:nvPr/>
        </p:nvGrpSpPr>
        <p:grpSpPr>
          <a:xfrm>
            <a:off x="4742033" y="1784547"/>
            <a:ext cx="4059775" cy="1026514"/>
            <a:chOff x="4693949" y="1863517"/>
            <a:chExt cx="4059775" cy="1026514"/>
          </a:xfrm>
        </p:grpSpPr>
        <p:grpSp>
          <p:nvGrpSpPr>
            <p:cNvPr id="32" name="Group 41">
              <a:extLst>
                <a:ext uri="{FF2B5EF4-FFF2-40B4-BE49-F238E27FC236}">
                  <a16:creationId xmlns:a16="http://schemas.microsoft.com/office/drawing/2014/main" id="{153622F6-E72E-844E-8A81-8B9047E3EDFC}"/>
                </a:ext>
              </a:extLst>
            </p:cNvPr>
            <p:cNvGrpSpPr/>
            <p:nvPr/>
          </p:nvGrpSpPr>
          <p:grpSpPr>
            <a:xfrm>
              <a:off x="4693949" y="1863517"/>
              <a:ext cx="1026514" cy="1026514"/>
              <a:chOff x="4948713" y="1884555"/>
              <a:chExt cx="1026514" cy="1026514"/>
            </a:xfrm>
            <a:solidFill>
              <a:srgbClr val="ECA841"/>
            </a:solidFill>
          </p:grpSpPr>
          <p:sp>
            <p:nvSpPr>
              <p:cNvPr id="33" name="Oval 38">
                <a:extLst>
                  <a:ext uri="{FF2B5EF4-FFF2-40B4-BE49-F238E27FC236}">
                    <a16:creationId xmlns:a16="http://schemas.microsoft.com/office/drawing/2014/main" id="{75DAED46-B056-714C-9448-CCCAE7CF8CAC}"/>
                  </a:ext>
                </a:extLst>
              </p:cNvPr>
              <p:cNvSpPr/>
              <p:nvPr/>
            </p:nvSpPr>
            <p:spPr>
              <a:xfrm>
                <a:off x="4948713" y="1884555"/>
                <a:ext cx="1026514" cy="1026514"/>
              </a:xfrm>
              <a:prstGeom prst="ellipse">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uFillTx/>
                  <a:latin typeface="华文细黑"/>
                  <a:ea typeface="华文细黑"/>
                  <a:cs typeface="华文细黑"/>
                  <a:sym typeface="华文细黑"/>
                </a:endParaRPr>
              </a:p>
            </p:txBody>
          </p:sp>
          <p:pic>
            <p:nvPicPr>
              <p:cNvPr id="34" name="Picture 37">
                <a:extLst>
                  <a:ext uri="{FF2B5EF4-FFF2-40B4-BE49-F238E27FC236}">
                    <a16:creationId xmlns:a16="http://schemas.microsoft.com/office/drawing/2014/main" id="{F1F3A577-E8CC-994E-B4B2-C91DA5A0A1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221" y="2050238"/>
                <a:ext cx="693498" cy="693498"/>
              </a:xfrm>
              <a:prstGeom prst="rect">
                <a:avLst/>
              </a:prstGeom>
              <a:grpFill/>
            </p:spPr>
          </p:pic>
        </p:grpSp>
        <p:sp>
          <p:nvSpPr>
            <p:cNvPr id="35" name="TextBox 39">
              <a:extLst>
                <a:ext uri="{FF2B5EF4-FFF2-40B4-BE49-F238E27FC236}">
                  <a16:creationId xmlns:a16="http://schemas.microsoft.com/office/drawing/2014/main" id="{ADF4E029-CCA9-8547-AAE3-876E7D05955C}"/>
                </a:ext>
              </a:extLst>
            </p:cNvPr>
            <p:cNvSpPr txBox="1"/>
            <p:nvPr/>
          </p:nvSpPr>
          <p:spPr>
            <a:xfrm>
              <a:off x="5783656" y="2097164"/>
              <a:ext cx="18115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685982"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chemeClr val="accent2"/>
                  </a:solidFill>
                  <a:effectLst/>
                  <a:uFillTx/>
                  <a:latin typeface="Arial" panose="020B0604020202020204" pitchFamily="34" charset="0"/>
                  <a:cs typeface="Arial" panose="020B0604020202020204" pitchFamily="34" charset="0"/>
                  <a:sym typeface="华文细黑"/>
                </a:rPr>
                <a:t>Adjusted Net Loss</a:t>
              </a:r>
              <a:r>
                <a:rPr kumimoji="0" lang="en-US" sz="1500" b="0" i="0" u="none" strike="noStrike" cap="none" spc="0" normalizeH="0" baseline="30000" dirty="0">
                  <a:ln>
                    <a:noFill/>
                  </a:ln>
                  <a:solidFill>
                    <a:schemeClr val="accent2"/>
                  </a:solidFill>
                  <a:effectLst/>
                  <a:uFillTx/>
                  <a:latin typeface="Arial" panose="020B0604020202020204" pitchFamily="34" charset="0"/>
                  <a:cs typeface="Arial" panose="020B0604020202020204" pitchFamily="34" charset="0"/>
                  <a:sym typeface="华文细黑"/>
                </a:rPr>
                <a:t>1</a:t>
              </a:r>
            </a:p>
            <a:p>
              <a:r>
                <a:rPr lang="en-US" altLang="zh-CN" sz="1500" dirty="0">
                  <a:solidFill>
                    <a:schemeClr val="accent2"/>
                  </a:solidFill>
                  <a:latin typeface="Arial" panose="020B0604020202020204" pitchFamily="34" charset="0"/>
                  <a:cs typeface="Arial" panose="020B0604020202020204" pitchFamily="34" charset="0"/>
                </a:rPr>
                <a:t>reduced by</a:t>
              </a:r>
            </a:p>
          </p:txBody>
        </p:sp>
        <p:sp>
          <p:nvSpPr>
            <p:cNvPr id="45" name="Rectangle 42">
              <a:extLst>
                <a:ext uri="{FF2B5EF4-FFF2-40B4-BE49-F238E27FC236}">
                  <a16:creationId xmlns:a16="http://schemas.microsoft.com/office/drawing/2014/main" id="{ED787FC7-94A2-F74C-9489-A83BB1C049F6}"/>
                </a:ext>
              </a:extLst>
            </p:cNvPr>
            <p:cNvSpPr/>
            <p:nvPr/>
          </p:nvSpPr>
          <p:spPr>
            <a:xfrm>
              <a:off x="7477210" y="2133057"/>
              <a:ext cx="825867" cy="477054"/>
            </a:xfrm>
            <a:prstGeom prst="rect">
              <a:avLst/>
            </a:prstGeom>
          </p:spPr>
          <p:txBody>
            <a:bodyPr wrap="none">
              <a:spAutoFit/>
            </a:bodyPr>
            <a:lstStyle/>
            <a:p>
              <a:r>
                <a:rPr lang="en-US" sz="2500" b="1" dirty="0">
                  <a:solidFill>
                    <a:schemeClr val="accent2"/>
                  </a:solidFill>
                  <a:latin typeface="Arial" panose="020B0604020202020204" pitchFamily="34" charset="0"/>
                  <a:cs typeface="Arial" panose="020B0604020202020204" pitchFamily="34" charset="0"/>
                </a:rPr>
                <a:t>44%</a:t>
              </a:r>
              <a:endParaRPr lang="en-US" sz="2500" b="1" dirty="0">
                <a:solidFill>
                  <a:schemeClr val="accent2"/>
                </a:solidFill>
              </a:endParaRPr>
            </a:p>
          </p:txBody>
        </p:sp>
        <p:sp>
          <p:nvSpPr>
            <p:cNvPr id="49" name="Google Shape;243;p18">
              <a:extLst>
                <a:ext uri="{FF2B5EF4-FFF2-40B4-BE49-F238E27FC236}">
                  <a16:creationId xmlns:a16="http://schemas.microsoft.com/office/drawing/2014/main" id="{8A8CEE0E-6AC6-214A-B65E-2399C929550D}"/>
                </a:ext>
              </a:extLst>
            </p:cNvPr>
            <p:cNvSpPr/>
            <p:nvPr/>
          </p:nvSpPr>
          <p:spPr>
            <a:xfrm rot="10800000">
              <a:off x="8303077" y="2090934"/>
              <a:ext cx="450647" cy="561300"/>
            </a:xfrm>
            <a:prstGeom prst="upArrow">
              <a:avLst>
                <a:gd name="adj1" fmla="val 50000"/>
                <a:gd name="adj2" fmla="val 50000"/>
              </a:avLst>
            </a:prstGeom>
            <a:solidFill>
              <a:srgbClr val="ECA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7"/>
          <p:cNvSpPr txBox="1"/>
          <p:nvPr/>
        </p:nvSpPr>
        <p:spPr bwMode="gray">
          <a:xfrm>
            <a:off x="356308" y="597842"/>
            <a:ext cx="4330338" cy="215444"/>
          </a:xfrm>
          <a:prstGeom prst="rect">
            <a:avLst/>
          </a:prstGeom>
          <a:noFill/>
        </p:spPr>
        <p:txBody>
          <a:bodyPr wrap="square" rtlCol="0">
            <a:spAutoFit/>
          </a:bodyPr>
          <a:lstStyle/>
          <a:p>
            <a:r>
              <a:rPr lang="en-US" sz="800" b="1" i="1" dirty="0">
                <a:latin typeface="Arial" panose="020B0604020202020204" pitchFamily="34" charset="0"/>
                <a:cs typeface="Arial" panose="020B0604020202020204" pitchFamily="34" charset="0"/>
              </a:rPr>
              <a:t>FY 2021 VS. FY 2020</a:t>
            </a:r>
          </a:p>
        </p:txBody>
      </p:sp>
      <p:grpSp>
        <p:nvGrpSpPr>
          <p:cNvPr id="12" name="组合 11"/>
          <p:cNvGrpSpPr/>
          <p:nvPr/>
        </p:nvGrpSpPr>
        <p:grpSpPr>
          <a:xfrm>
            <a:off x="4754148" y="3351748"/>
            <a:ext cx="4002781" cy="1026514"/>
            <a:chOff x="4742033" y="3423102"/>
            <a:chExt cx="4002781" cy="1026514"/>
          </a:xfrm>
        </p:grpSpPr>
        <p:grpSp>
          <p:nvGrpSpPr>
            <p:cNvPr id="10" name="组合 9"/>
            <p:cNvGrpSpPr/>
            <p:nvPr/>
          </p:nvGrpSpPr>
          <p:grpSpPr>
            <a:xfrm>
              <a:off x="4742033" y="3423102"/>
              <a:ext cx="4002781" cy="1026514"/>
              <a:chOff x="4693949" y="3424432"/>
              <a:chExt cx="4002781" cy="1026514"/>
            </a:xfrm>
          </p:grpSpPr>
          <p:sp>
            <p:nvSpPr>
              <p:cNvPr id="37" name="Oval 40">
                <a:extLst>
                  <a:ext uri="{FF2B5EF4-FFF2-40B4-BE49-F238E27FC236}">
                    <a16:creationId xmlns:a16="http://schemas.microsoft.com/office/drawing/2014/main" id="{B56BC76D-7E4D-034D-9E8A-72E0C66834D3}"/>
                  </a:ext>
                </a:extLst>
              </p:cNvPr>
              <p:cNvSpPr/>
              <p:nvPr/>
            </p:nvSpPr>
            <p:spPr>
              <a:xfrm>
                <a:off x="4693949" y="3424432"/>
                <a:ext cx="1026514" cy="1026514"/>
              </a:xfrm>
              <a:prstGeom prst="ellipse">
                <a:avLst/>
              </a:prstGeom>
              <a:solidFill>
                <a:srgbClr val="ECA84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uFillTx/>
                  <a:latin typeface="华文细黑"/>
                  <a:ea typeface="华文细黑"/>
                  <a:cs typeface="华文细黑"/>
                  <a:sym typeface="华文细黑"/>
                </a:endParaRPr>
              </a:p>
            </p:txBody>
          </p:sp>
          <p:pic>
            <p:nvPicPr>
              <p:cNvPr id="53" name="Picture 45">
                <a:extLst>
                  <a:ext uri="{FF2B5EF4-FFF2-40B4-BE49-F238E27FC236}">
                    <a16:creationId xmlns:a16="http://schemas.microsoft.com/office/drawing/2014/main" id="{1D5BCC37-26EF-EE41-BFC7-691C336ACA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806" y="3531289"/>
                <a:ext cx="812800" cy="812800"/>
              </a:xfrm>
              <a:prstGeom prst="rect">
                <a:avLst/>
              </a:prstGeom>
              <a:noFill/>
            </p:spPr>
          </p:pic>
          <p:sp>
            <p:nvSpPr>
              <p:cNvPr id="54" name="TextBox 46">
                <a:extLst>
                  <a:ext uri="{FF2B5EF4-FFF2-40B4-BE49-F238E27FC236}">
                    <a16:creationId xmlns:a16="http://schemas.microsoft.com/office/drawing/2014/main" id="{2B867E1E-FEB0-2049-AAC9-BEA647261724}"/>
                  </a:ext>
                </a:extLst>
              </p:cNvPr>
              <p:cNvSpPr txBox="1"/>
              <p:nvPr/>
            </p:nvSpPr>
            <p:spPr>
              <a:xfrm>
                <a:off x="5827320" y="3637125"/>
                <a:ext cx="200814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685982"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chemeClr val="accent2"/>
                    </a:solidFill>
                    <a:effectLst/>
                    <a:uFillTx/>
                    <a:latin typeface="Arial" panose="020B0604020202020204" pitchFamily="34" charset="0"/>
                    <a:cs typeface="Arial" panose="020B0604020202020204" pitchFamily="34" charset="0"/>
                    <a:sym typeface="华文细黑"/>
                  </a:rPr>
                  <a:t>Adjusted Net Loss Margin</a:t>
                </a:r>
                <a:r>
                  <a:rPr kumimoji="0" lang="en-US" sz="1500" b="0" i="0" u="none" strike="noStrike" cap="none" spc="0" normalizeH="0" baseline="30000" dirty="0">
                    <a:ln>
                      <a:noFill/>
                    </a:ln>
                    <a:solidFill>
                      <a:schemeClr val="accent2"/>
                    </a:solidFill>
                    <a:effectLst/>
                    <a:uFillTx/>
                    <a:latin typeface="Arial" panose="020B0604020202020204" pitchFamily="34" charset="0"/>
                    <a:cs typeface="Arial" panose="020B0604020202020204" pitchFamily="34" charset="0"/>
                    <a:sym typeface="华文细黑"/>
                  </a:rPr>
                  <a:t>1</a:t>
                </a:r>
                <a:r>
                  <a:rPr kumimoji="0" lang="en-US" sz="1500" b="0" i="0" u="none" strike="noStrike" cap="none" spc="0" normalizeH="0" baseline="0" dirty="0">
                    <a:ln>
                      <a:noFill/>
                    </a:ln>
                    <a:solidFill>
                      <a:schemeClr val="accent2"/>
                    </a:solidFill>
                    <a:effectLst/>
                    <a:uFillTx/>
                    <a:latin typeface="Arial" panose="020B0604020202020204" pitchFamily="34" charset="0"/>
                    <a:cs typeface="Arial" panose="020B0604020202020204" pitchFamily="34" charset="0"/>
                    <a:sym typeface="华文细黑"/>
                  </a:rPr>
                  <a:t> </a:t>
                </a:r>
                <a:r>
                  <a:rPr lang="en-US" sz="1500" dirty="0">
                    <a:solidFill>
                      <a:schemeClr val="accent2"/>
                    </a:solidFill>
                    <a:latin typeface="Arial" panose="020B0604020202020204" pitchFamily="34" charset="0"/>
                    <a:cs typeface="Arial" panose="020B0604020202020204" pitchFamily="34" charset="0"/>
                  </a:rPr>
                  <a:t>i</a:t>
                </a:r>
                <a:r>
                  <a:rPr kumimoji="0" lang="en-US" sz="1500" b="0" i="0" u="none" strike="noStrike" cap="none" spc="0" normalizeH="0" baseline="0" dirty="0">
                    <a:ln>
                      <a:noFill/>
                    </a:ln>
                    <a:solidFill>
                      <a:schemeClr val="accent2"/>
                    </a:solidFill>
                    <a:effectLst/>
                    <a:uFillTx/>
                    <a:latin typeface="Arial" panose="020B0604020202020204" pitchFamily="34" charset="0"/>
                    <a:cs typeface="Arial" panose="020B0604020202020204" pitchFamily="34" charset="0"/>
                    <a:sym typeface="华文细黑"/>
                  </a:rPr>
                  <a:t>mproved </a:t>
                </a:r>
              </a:p>
            </p:txBody>
          </p:sp>
          <p:sp>
            <p:nvSpPr>
              <p:cNvPr id="56" name="Google Shape;243;p18">
                <a:extLst>
                  <a:ext uri="{FF2B5EF4-FFF2-40B4-BE49-F238E27FC236}">
                    <a16:creationId xmlns:a16="http://schemas.microsoft.com/office/drawing/2014/main" id="{96145E75-3BD9-CF4C-9E53-BCF4BDC8A390}"/>
                  </a:ext>
                </a:extLst>
              </p:cNvPr>
              <p:cNvSpPr/>
              <p:nvPr/>
            </p:nvSpPr>
            <p:spPr>
              <a:xfrm>
                <a:off x="8354235" y="3614704"/>
                <a:ext cx="342495" cy="522485"/>
              </a:xfrm>
              <a:prstGeom prst="upArrow">
                <a:avLst>
                  <a:gd name="adj1" fmla="val 50000"/>
                  <a:gd name="adj2" fmla="val 50000"/>
                </a:avLst>
              </a:prstGeom>
              <a:solidFill>
                <a:srgbClr val="ECA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TextBox 165">
              <a:extLst>
                <a:ext uri="{FF2B5EF4-FFF2-40B4-BE49-F238E27FC236}">
                  <a16:creationId xmlns:a16="http://schemas.microsoft.com/office/drawing/2014/main" id="{C809C3FD-3B70-4743-847C-A5B298852F3B}"/>
                </a:ext>
              </a:extLst>
            </p:cNvPr>
            <p:cNvSpPr txBox="1"/>
            <p:nvPr/>
          </p:nvSpPr>
          <p:spPr>
            <a:xfrm>
              <a:off x="7525294" y="3546805"/>
              <a:ext cx="1033997"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2800" b="1" dirty="0">
                  <a:solidFill>
                    <a:srgbClr val="ECA841"/>
                  </a:solidFill>
                  <a:latin typeface="Arial" panose="020B0604020202020204" pitchFamily="34" charset="0"/>
                  <a:cs typeface="Arial" panose="020B0604020202020204" pitchFamily="34" charset="0"/>
                </a:rPr>
                <a:t>  34</a:t>
              </a:r>
              <a:r>
                <a:rPr lang="en-US" sz="2400" b="1" dirty="0">
                  <a:solidFill>
                    <a:srgbClr val="ECA841"/>
                  </a:solidFill>
                  <a:latin typeface="Arial" panose="020B0604020202020204" pitchFamily="34" charset="0"/>
                  <a:cs typeface="Arial" panose="020B0604020202020204" pitchFamily="34" charset="0"/>
                </a:rPr>
                <a:t> </a:t>
              </a:r>
            </a:p>
            <a:p>
              <a:r>
                <a:rPr lang="en-US" sz="1100" b="1" dirty="0">
                  <a:solidFill>
                    <a:srgbClr val="ECA841"/>
                  </a:solidFill>
                  <a:latin typeface="Arial" panose="020B0604020202020204" pitchFamily="34" charset="0"/>
                  <a:cs typeface="Arial" panose="020B0604020202020204" pitchFamily="34" charset="0"/>
                </a:rPr>
                <a:t>percentage </a:t>
              </a:r>
            </a:p>
            <a:p>
              <a:r>
                <a:rPr lang="en-US" sz="1100" b="1" dirty="0">
                  <a:solidFill>
                    <a:srgbClr val="ECA841"/>
                  </a:solidFill>
                  <a:latin typeface="Arial" panose="020B0604020202020204" pitchFamily="34" charset="0"/>
                  <a:cs typeface="Arial" panose="020B0604020202020204" pitchFamily="34" charset="0"/>
                </a:rPr>
                <a:t>points</a:t>
              </a:r>
            </a:p>
          </p:txBody>
        </p:sp>
      </p:grpSp>
      <p:grpSp>
        <p:nvGrpSpPr>
          <p:cNvPr id="30" name="组合 29"/>
          <p:cNvGrpSpPr/>
          <p:nvPr/>
        </p:nvGrpSpPr>
        <p:grpSpPr>
          <a:xfrm>
            <a:off x="314058" y="2895688"/>
            <a:ext cx="4180704" cy="896232"/>
            <a:chOff x="314058" y="4053794"/>
            <a:chExt cx="4180704" cy="896232"/>
          </a:xfrm>
        </p:grpSpPr>
        <p:pic>
          <p:nvPicPr>
            <p:cNvPr id="1030" name="Picture 6" descr="查看源图像"/>
            <p:cNvPicPr>
              <a:picLocks noChangeAspect="1" noChangeArrowheads="1"/>
            </p:cNvPicPr>
            <p:nvPr/>
          </p:nvPicPr>
          <p:blipFill rotWithShape="1">
            <a:blip r:embed="rId6">
              <a:extLst>
                <a:ext uri="{28A0092B-C50C-407E-A947-70E740481C1C}">
                  <a14:useLocalDpi xmlns:a14="http://schemas.microsoft.com/office/drawing/2010/main" val="0"/>
                </a:ext>
              </a:extLst>
            </a:blip>
            <a:srcRect l="35025" t="26033" r="34368" b="47874"/>
            <a:stretch/>
          </p:blipFill>
          <p:spPr bwMode="auto">
            <a:xfrm>
              <a:off x="3555043" y="4495102"/>
              <a:ext cx="481017" cy="4100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查看源图像"/>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5336" t="11533" r="35329" b="40391"/>
            <a:stretch/>
          </p:blipFill>
          <p:spPr bwMode="auto">
            <a:xfrm>
              <a:off x="2103259" y="4493123"/>
              <a:ext cx="471552" cy="4347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查看源图像"/>
            <p:cNvPicPr>
              <a:picLocks noChangeAspect="1" noChangeArrowheads="1"/>
            </p:cNvPicPr>
            <p:nvPr/>
          </p:nvPicPr>
          <p:blipFill rotWithShape="1">
            <a:blip r:embed="rId8">
              <a:extLst>
                <a:ext uri="{28A0092B-C50C-407E-A947-70E740481C1C}">
                  <a14:useLocalDpi xmlns:a14="http://schemas.microsoft.com/office/drawing/2010/main" val="0"/>
                </a:ext>
              </a:extLst>
            </a:blip>
            <a:srcRect t="34342" r="77017" b="29024"/>
            <a:stretch/>
          </p:blipFill>
          <p:spPr bwMode="auto">
            <a:xfrm>
              <a:off x="714944" y="4457731"/>
              <a:ext cx="386376" cy="492295"/>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314058" y="4053794"/>
              <a:ext cx="4180704" cy="276999"/>
            </a:xfrm>
            <a:prstGeom prst="rect">
              <a:avLst/>
            </a:prstGeom>
          </p:spPr>
          <p:txBody>
            <a:bodyPr wrap="square">
              <a:spAutoFit/>
            </a:bodyPr>
            <a:lstStyle/>
            <a:p>
              <a:r>
                <a:rPr lang="en-US" altLang="zh-CN" b="1" dirty="0" smtClean="0">
                  <a:solidFill>
                    <a:schemeClr val="accent1"/>
                  </a:solidFill>
                  <a:latin typeface="+mn-lt"/>
                </a:rPr>
                <a:t>Significant Wins of Digital Transformation</a:t>
              </a:r>
              <a:endParaRPr lang="en-US" altLang="zh-CN" b="1" dirty="0">
                <a:solidFill>
                  <a:schemeClr val="accent1"/>
                </a:solidFill>
                <a:latin typeface="+mn-lt"/>
              </a:endParaRPr>
            </a:p>
          </p:txBody>
        </p:sp>
      </p:grpSp>
      <p:grpSp>
        <p:nvGrpSpPr>
          <p:cNvPr id="29" name="组合 28"/>
          <p:cNvGrpSpPr/>
          <p:nvPr/>
        </p:nvGrpSpPr>
        <p:grpSpPr>
          <a:xfrm>
            <a:off x="206941" y="3865005"/>
            <a:ext cx="4324874" cy="1114453"/>
            <a:chOff x="208551" y="2857818"/>
            <a:chExt cx="4324874" cy="1114453"/>
          </a:xfrm>
        </p:grpSpPr>
        <p:grpSp>
          <p:nvGrpSpPr>
            <p:cNvPr id="26" name="组合 25"/>
            <p:cNvGrpSpPr/>
            <p:nvPr/>
          </p:nvGrpSpPr>
          <p:grpSpPr>
            <a:xfrm>
              <a:off x="208551" y="2932752"/>
              <a:ext cx="1410206" cy="1039519"/>
              <a:chOff x="284839" y="2951602"/>
              <a:chExt cx="1410206" cy="1039519"/>
            </a:xfrm>
          </p:grpSpPr>
          <p:pic>
            <p:nvPicPr>
              <p:cNvPr id="13" name="图片 12"/>
              <p:cNvPicPr>
                <a:picLocks noChangeAspect="1"/>
              </p:cNvPicPr>
              <p:nvPr/>
            </p:nvPicPr>
            <p:blipFill>
              <a:blip r:embed="rId9"/>
              <a:stretch>
                <a:fillRect/>
              </a:stretch>
            </p:blipFill>
            <p:spPr>
              <a:xfrm>
                <a:off x="675636" y="3391484"/>
                <a:ext cx="651558" cy="599637"/>
              </a:xfrm>
              <a:prstGeom prst="rect">
                <a:avLst/>
              </a:prstGeom>
            </p:spPr>
          </p:pic>
          <p:sp>
            <p:nvSpPr>
              <p:cNvPr id="17" name="矩形 16"/>
              <p:cNvSpPr/>
              <p:nvPr/>
            </p:nvSpPr>
            <p:spPr>
              <a:xfrm>
                <a:off x="284839" y="2951602"/>
                <a:ext cx="1410206" cy="430887"/>
              </a:xfrm>
              <a:prstGeom prst="rect">
                <a:avLst/>
              </a:prstGeom>
            </p:spPr>
            <p:txBody>
              <a:bodyPr wrap="square">
                <a:spAutoFit/>
              </a:bodyPr>
              <a:lstStyle/>
              <a:p>
                <a:pPr algn="ctr"/>
                <a:r>
                  <a:rPr lang="en-US" altLang="zh-CN" sz="1050" b="1" i="1" dirty="0">
                    <a:latin typeface="+mn-lt"/>
                  </a:rPr>
                  <a:t>Top 10 </a:t>
                </a:r>
                <a:r>
                  <a:rPr lang="en-US" altLang="zh-CN" sz="1050" b="1" i="1" dirty="0" err="1">
                    <a:latin typeface="+mn-lt"/>
                  </a:rPr>
                  <a:t>FinTech</a:t>
                </a:r>
                <a:r>
                  <a:rPr lang="en-US" altLang="zh-CN" sz="1050" b="1" i="1" dirty="0">
                    <a:latin typeface="+mn-lt"/>
                  </a:rPr>
                  <a:t> Innovation Award</a:t>
                </a:r>
                <a:endParaRPr lang="zh-CN" altLang="en-US" sz="1050" b="1" i="1" dirty="0">
                  <a:latin typeface="+mn-lt"/>
                </a:endParaRPr>
              </a:p>
            </p:txBody>
          </p:sp>
        </p:grpSp>
        <p:grpSp>
          <p:nvGrpSpPr>
            <p:cNvPr id="28" name="组合 27"/>
            <p:cNvGrpSpPr/>
            <p:nvPr/>
          </p:nvGrpSpPr>
          <p:grpSpPr>
            <a:xfrm>
              <a:off x="2995493" y="2857818"/>
              <a:ext cx="1537932" cy="1069038"/>
              <a:chOff x="3370609" y="2843418"/>
              <a:chExt cx="1537932" cy="1069038"/>
            </a:xfrm>
          </p:grpSpPr>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6242" y="3440890"/>
                <a:ext cx="686666" cy="471566"/>
              </a:xfrm>
              <a:prstGeom prst="rect">
                <a:avLst/>
              </a:prstGeom>
            </p:spPr>
          </p:pic>
          <p:sp>
            <p:nvSpPr>
              <p:cNvPr id="44" name="矩形 43"/>
              <p:cNvSpPr/>
              <p:nvPr/>
            </p:nvSpPr>
            <p:spPr>
              <a:xfrm>
                <a:off x="3370609" y="2843418"/>
                <a:ext cx="1537932" cy="577081"/>
              </a:xfrm>
              <a:prstGeom prst="rect">
                <a:avLst/>
              </a:prstGeom>
            </p:spPr>
            <p:txBody>
              <a:bodyPr wrap="square">
                <a:spAutoFit/>
              </a:bodyPr>
              <a:lstStyle/>
              <a:p>
                <a:pPr algn="ctr"/>
                <a:r>
                  <a:rPr lang="en-US" altLang="zh-CN" sz="1050" b="1" i="1" dirty="0">
                    <a:latin typeface="+mn-lt"/>
                  </a:rPr>
                  <a:t>Leading Financial Digitalization Service Organization Award</a:t>
                </a:r>
                <a:endParaRPr lang="zh-CN" altLang="en-US" sz="1050" b="1" i="1" dirty="0">
                  <a:latin typeface="+mn-lt"/>
                </a:endParaRPr>
              </a:p>
            </p:txBody>
          </p:sp>
        </p:grpSp>
        <p:grpSp>
          <p:nvGrpSpPr>
            <p:cNvPr id="27" name="组合 26"/>
            <p:cNvGrpSpPr/>
            <p:nvPr/>
          </p:nvGrpSpPr>
          <p:grpSpPr>
            <a:xfrm>
              <a:off x="1478464" y="2926253"/>
              <a:ext cx="1678225" cy="926280"/>
              <a:chOff x="1695044" y="2945614"/>
              <a:chExt cx="1678225" cy="926280"/>
            </a:xfrm>
          </p:grpSpPr>
          <p:pic>
            <p:nvPicPr>
              <p:cNvPr id="15"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98421" y="3548973"/>
                <a:ext cx="1071469" cy="322921"/>
              </a:xfrm>
              <a:prstGeom prst="rect">
                <a:avLst/>
              </a:prstGeom>
            </p:spPr>
          </p:pic>
          <p:sp>
            <p:nvSpPr>
              <p:cNvPr id="6" name="矩形 5"/>
              <p:cNvSpPr/>
              <p:nvPr/>
            </p:nvSpPr>
            <p:spPr>
              <a:xfrm>
                <a:off x="1695044" y="2945614"/>
                <a:ext cx="1678225" cy="415498"/>
              </a:xfrm>
              <a:prstGeom prst="rect">
                <a:avLst/>
              </a:prstGeom>
            </p:spPr>
            <p:txBody>
              <a:bodyPr wrap="square">
                <a:spAutoFit/>
              </a:bodyPr>
              <a:lstStyle/>
              <a:p>
                <a:pPr algn="ctr"/>
                <a:r>
                  <a:rPr lang="en-US" altLang="zh-CN" sz="1050" b="1" i="1" dirty="0">
                    <a:latin typeface="+mn-lt"/>
                  </a:rPr>
                  <a:t>Most Innovative Digital Solutions Award</a:t>
                </a:r>
                <a:endParaRPr lang="zh-CN" altLang="en-US" sz="1050" b="1" i="1" dirty="0">
                  <a:latin typeface="+mn-lt"/>
                </a:endParaRPr>
              </a:p>
            </p:txBody>
          </p:sp>
        </p:grpSp>
      </p:grpSp>
    </p:spTree>
    <p:extLst>
      <p:ext uri="{BB962C8B-B14F-4D97-AF65-F5344CB8AC3E}">
        <p14:creationId xmlns:p14="http://schemas.microsoft.com/office/powerpoint/2010/main" val="36132177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13EA575-CCEA-5F43-B250-D06D331EA627}"/>
              </a:ext>
            </a:extLst>
          </p:cNvPr>
          <p:cNvGraphicFramePr/>
          <p:nvPr>
            <p:extLst>
              <p:ext uri="{D42A27DB-BD31-4B8C-83A1-F6EECF244321}">
                <p14:modId xmlns:p14="http://schemas.microsoft.com/office/powerpoint/2010/main" val="3428964866"/>
              </p:ext>
            </p:extLst>
          </p:nvPr>
        </p:nvGraphicFramePr>
        <p:xfrm>
          <a:off x="418204" y="1180512"/>
          <a:ext cx="8307592" cy="3840805"/>
        </p:xfrm>
        <a:graphic>
          <a:graphicData uri="http://schemas.openxmlformats.org/drawingml/2006/chart">
            <c:chart xmlns:c="http://schemas.openxmlformats.org/drawingml/2006/chart" xmlns:r="http://schemas.openxmlformats.org/officeDocument/2006/relationships" r:id="rId3"/>
          </a:graphicData>
        </a:graphic>
      </p:graphicFrame>
      <p:sp>
        <p:nvSpPr>
          <p:cNvPr id="11" name="圆角矩形 99"/>
          <p:cNvSpPr>
            <a:spLocks noChangeArrowheads="1"/>
          </p:cNvSpPr>
          <p:nvPr/>
        </p:nvSpPr>
        <p:spPr bwMode="gray">
          <a:xfrm>
            <a:off x="333110" y="782241"/>
            <a:ext cx="8456706" cy="342900"/>
          </a:xfrm>
          <a:prstGeom prst="roundRect">
            <a:avLst/>
          </a:prstGeom>
          <a:solidFill>
            <a:schemeClr val="accent1"/>
          </a:solidFill>
          <a:ln>
            <a:noFill/>
          </a:ln>
        </p:spPr>
        <p:txBody>
          <a:bodyPr wrap="none" lIns="0" tIns="0" rIns="0" bIns="0" anchor="ctr" anchorCtr="1"/>
          <a:lstStyle>
            <a:lvl1pPr defTabSz="820738">
              <a:defRPr>
                <a:solidFill>
                  <a:schemeClr val="tx1"/>
                </a:solidFill>
                <a:latin typeface="Calibri" panose="020F0502020204030204" pitchFamily="34" charset="0"/>
                <a:ea typeface="宋体" panose="02010600030101010101" pitchFamily="2" charset="-122"/>
              </a:defRPr>
            </a:lvl1pPr>
            <a:lvl2pPr marL="742950" indent="-285750" defTabSz="820738">
              <a:defRPr>
                <a:solidFill>
                  <a:schemeClr val="tx1"/>
                </a:solidFill>
                <a:latin typeface="Calibri" panose="020F0502020204030204" pitchFamily="34" charset="0"/>
                <a:ea typeface="宋体" panose="02010600030101010101" pitchFamily="2" charset="-122"/>
              </a:defRPr>
            </a:lvl2pPr>
            <a:lvl3pPr marL="1143000" indent="-228600" defTabSz="820738">
              <a:defRPr>
                <a:solidFill>
                  <a:schemeClr val="tx1"/>
                </a:solidFill>
                <a:latin typeface="Calibri" panose="020F0502020204030204" pitchFamily="34" charset="0"/>
                <a:ea typeface="宋体" panose="02010600030101010101" pitchFamily="2" charset="-122"/>
              </a:defRPr>
            </a:lvl3pPr>
            <a:lvl4pPr marL="1600200" indent="-228600" defTabSz="820738">
              <a:defRPr>
                <a:solidFill>
                  <a:schemeClr val="tx1"/>
                </a:solidFill>
                <a:latin typeface="Calibri" panose="020F0502020204030204" pitchFamily="34" charset="0"/>
                <a:ea typeface="宋体" panose="02010600030101010101" pitchFamily="2" charset="-122"/>
              </a:defRPr>
            </a:lvl4pPr>
            <a:lvl5pPr marL="2057400" indent="-228600" defTabSz="820738">
              <a:defRPr>
                <a:solidFill>
                  <a:schemeClr val="tx1"/>
                </a:solidFill>
                <a:latin typeface="Calibri" panose="020F0502020204030204" pitchFamily="34" charset="0"/>
                <a:ea typeface="宋体" panose="02010600030101010101" pitchFamily="2" charset="-122"/>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hangingPunct="1"/>
            <a:r>
              <a:rPr lang="en-US" altLang="zh-CN" b="1">
                <a:solidFill>
                  <a:schemeClr val="bg1"/>
                </a:solidFill>
                <a:latin typeface="Arial" panose="020B0604020202020204" pitchFamily="34" charset="0"/>
                <a:cs typeface="Arial" panose="020B0604020202020204" pitchFamily="34" charset="0"/>
              </a:rPr>
              <a:t>Total Revenue Breakdown</a:t>
            </a:r>
            <a:endParaRPr lang="en-US" altLang="zh-CN" b="1" baseline="3000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bwMode="gray">
          <a:xfrm>
            <a:off x="418204" y="1180512"/>
            <a:ext cx="4330338" cy="215444"/>
          </a:xfrm>
          <a:prstGeom prst="rect">
            <a:avLst/>
          </a:prstGeom>
          <a:noFill/>
        </p:spPr>
        <p:txBody>
          <a:bodyPr wrap="square" rtlCol="0">
            <a:spAutoFit/>
          </a:bodyPr>
          <a:lstStyle/>
          <a:p>
            <a:r>
              <a:rPr lang="en-US" sz="800" b="1" i="1">
                <a:latin typeface="Arial" panose="020B0604020202020204" pitchFamily="34" charset="0"/>
                <a:cs typeface="Arial" panose="020B0604020202020204" pitchFamily="34" charset="0"/>
              </a:rPr>
              <a:t>RMB m</a:t>
            </a:r>
            <a:r>
              <a:rPr lang="en-US" altLang="zh-CN" sz="800" b="1" i="1">
                <a:latin typeface="Arial" panose="020B0604020202020204" pitchFamily="34" charset="0"/>
                <a:cs typeface="Arial" panose="020B0604020202020204" pitchFamily="34" charset="0"/>
              </a:rPr>
              <a:t>m</a:t>
            </a:r>
            <a:endParaRPr lang="en-US" sz="800" b="1" i="1">
              <a:latin typeface="Arial" panose="020B0604020202020204" pitchFamily="34" charset="0"/>
              <a:cs typeface="Arial" panose="020B0604020202020204" pitchFamily="34" charset="0"/>
            </a:endParaRPr>
          </a:p>
        </p:txBody>
      </p:sp>
      <p:sp>
        <p:nvSpPr>
          <p:cNvPr id="34" name="Shape 1545">
            <a:extLst>
              <a:ext uri="{FF2B5EF4-FFF2-40B4-BE49-F238E27FC236}">
                <a16:creationId xmlns:a16="http://schemas.microsoft.com/office/drawing/2014/main" id="{92960630-182A-0747-AC92-A44FB32669E1}"/>
              </a:ext>
            </a:extLst>
          </p:cNvPr>
          <p:cNvSpPr/>
          <p:nvPr/>
        </p:nvSpPr>
        <p:spPr bwMode="gray">
          <a:xfrm>
            <a:off x="385876" y="243587"/>
            <a:ext cx="6862769" cy="246221"/>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a:lnSpc>
                <a:spcPct val="100000"/>
              </a:lnSpc>
              <a:defRPr sz="1800">
                <a:solidFill>
                  <a:srgbClr val="000000"/>
                </a:solidFill>
              </a:defRPr>
            </a:pPr>
            <a:r>
              <a:rPr lang="en-GB" altLang="zh-CN" sz="160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Second Half </a:t>
            </a:r>
            <a:r>
              <a:rPr lang="en-US" altLang="zh-CN" sz="160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and Full Year</a:t>
            </a:r>
            <a:r>
              <a:rPr lang="en-GB" altLang="zh-CN" sz="160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 R</a:t>
            </a:r>
            <a:r>
              <a:rPr lang="en-US" altLang="zh-CN" sz="1550" dirty="0" err="1">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evenue</a:t>
            </a:r>
            <a:r>
              <a:rPr lang="en-US" altLang="zh-CN" sz="155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 Breakdown</a:t>
            </a:r>
          </a:p>
        </p:txBody>
      </p:sp>
      <p:sp>
        <p:nvSpPr>
          <p:cNvPr id="3" name="矩形 2">
            <a:extLst>
              <a:ext uri="{FF2B5EF4-FFF2-40B4-BE49-F238E27FC236}">
                <a16:creationId xmlns:a16="http://schemas.microsoft.com/office/drawing/2014/main" id="{878B9BA0-CD30-D04F-B5AC-1DFC35B56270}"/>
              </a:ext>
            </a:extLst>
          </p:cNvPr>
          <p:cNvSpPr/>
          <p:nvPr/>
        </p:nvSpPr>
        <p:spPr>
          <a:xfrm>
            <a:off x="1348489" y="3038605"/>
            <a:ext cx="593432" cy="276999"/>
          </a:xfrm>
          <a:prstGeom prst="rect">
            <a:avLst/>
          </a:prstGeom>
        </p:spPr>
        <p:txBody>
          <a:bodyPr wrap="square">
            <a:spAutoFit/>
          </a:bodyPr>
          <a:lstStyle/>
          <a:p>
            <a:r>
              <a:rPr lang="zh-CN" altLang="en-US" dirty="0"/>
              <a:t> </a:t>
            </a:r>
            <a:r>
              <a:rPr lang="en-US" altLang="zh-CN" sz="1000" b="1" kern="1200" dirty="0">
                <a:solidFill>
                  <a:srgbClr val="000005"/>
                </a:solidFill>
                <a:latin typeface="+mn-lt"/>
                <a:cs typeface="Arial"/>
              </a:rPr>
              <a:t>284</a:t>
            </a:r>
            <a:r>
              <a:rPr lang="en-US" altLang="zh-CN" dirty="0"/>
              <a:t> </a:t>
            </a:r>
            <a:endParaRPr lang="zh-CN" altLang="en-US" dirty="0"/>
          </a:p>
        </p:txBody>
      </p:sp>
      <p:grpSp>
        <p:nvGrpSpPr>
          <p:cNvPr id="5" name="组合 4">
            <a:extLst>
              <a:ext uri="{FF2B5EF4-FFF2-40B4-BE49-F238E27FC236}">
                <a16:creationId xmlns:a16="http://schemas.microsoft.com/office/drawing/2014/main" id="{0AC8314F-9715-D34B-89A9-BCE30F582BA2}"/>
              </a:ext>
            </a:extLst>
          </p:cNvPr>
          <p:cNvGrpSpPr/>
          <p:nvPr/>
        </p:nvGrpSpPr>
        <p:grpSpPr>
          <a:xfrm>
            <a:off x="2020624" y="2488830"/>
            <a:ext cx="730272" cy="720000"/>
            <a:chOff x="1207196" y="2425584"/>
            <a:chExt cx="730272" cy="720000"/>
          </a:xfrm>
        </p:grpSpPr>
        <p:sp>
          <p:nvSpPr>
            <p:cNvPr id="38" name="Oval 12">
              <a:extLst>
                <a:ext uri="{FF2B5EF4-FFF2-40B4-BE49-F238E27FC236}">
                  <a16:creationId xmlns:a16="http://schemas.microsoft.com/office/drawing/2014/main" id="{F708D56A-2CBB-F84A-AD69-8309E4693E5E}"/>
                </a:ext>
              </a:extLst>
            </p:cNvPr>
            <p:cNvSpPr>
              <a:spLocks noChangeArrowheads="1"/>
            </p:cNvSpPr>
            <p:nvPr/>
          </p:nvSpPr>
          <p:spPr bwMode="gray">
            <a:xfrm>
              <a:off x="1217468" y="2425584"/>
              <a:ext cx="720000" cy="720000"/>
            </a:xfrm>
            <a:prstGeom prst="ellipse">
              <a:avLst/>
            </a:prstGeom>
            <a:noFill/>
            <a:ln w="19050">
              <a:solidFill>
                <a:schemeClr val="accent1"/>
              </a:solidFill>
              <a:prstDash val="solid"/>
              <a:round/>
              <a:headEnd/>
              <a:tailEnd/>
            </a:ln>
          </p:spPr>
          <p:txBody>
            <a:bodyPr lIns="18288" tIns="0" rIns="18288"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686868"/>
                </a:buClr>
                <a:buSzPct val="90000"/>
                <a:buFont typeface="Wingdings" pitchFamily="2" charset="2"/>
                <a:buNone/>
              </a:pPr>
              <a:endParaRPr lang="zh-CN" altLang="zh-CN" sz="2000">
                <a:ln w="3175">
                  <a:solidFill>
                    <a:srgbClr val="2562E7"/>
                  </a:solidFill>
                </a:ln>
                <a:solidFill>
                  <a:srgbClr val="BFBFBF"/>
                </a:solidFill>
                <a:latin typeface="Arial" panose="020B0604020202020204" pitchFamily="34" charset="0"/>
                <a:ea typeface="SimSun" pitchFamily="2" charset="-122"/>
                <a:cs typeface="Arial" panose="020B0604020202020204" pitchFamily="34" charset="0"/>
              </a:endParaRPr>
            </a:p>
          </p:txBody>
        </p:sp>
        <p:sp>
          <p:nvSpPr>
            <p:cNvPr id="51" name="Rectangle 13">
              <a:extLst>
                <a:ext uri="{FF2B5EF4-FFF2-40B4-BE49-F238E27FC236}">
                  <a16:creationId xmlns:a16="http://schemas.microsoft.com/office/drawing/2014/main" id="{8B415B65-3F35-BD4C-A898-034BA8E750AF}"/>
                </a:ext>
              </a:extLst>
            </p:cNvPr>
            <p:cNvSpPr/>
            <p:nvPr/>
          </p:nvSpPr>
          <p:spPr bwMode="gray">
            <a:xfrm>
              <a:off x="1207196" y="2644790"/>
              <a:ext cx="718622" cy="261598"/>
            </a:xfrm>
            <a:prstGeom prst="rect">
              <a:avLst/>
            </a:prstGeom>
            <a:noFill/>
            <a:ln>
              <a:noFill/>
            </a:ln>
          </p:spPr>
          <p:txBody>
            <a:bodyPr wrap="square" lIns="18288" tIns="45714" rIns="18288"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26"/>
                </a:spcBef>
                <a:buClr>
                  <a:srgbClr val="686868"/>
                </a:buClr>
                <a:buSzPct val="90000"/>
              </a:pPr>
              <a:r>
                <a:rPr lang="en-US" altLang="zh-CN" b="1" dirty="0">
                  <a:solidFill>
                    <a:schemeClr val="accent1"/>
                  </a:solidFill>
                  <a:latin typeface="Arial" panose="020B0604020202020204" pitchFamily="34" charset="0"/>
                  <a:ea typeface="Microsoft YaHei" pitchFamily="34" charset="-122"/>
                  <a:cs typeface="Arial" panose="020B0604020202020204" pitchFamily="34" charset="0"/>
                </a:rPr>
                <a:t>+62.7%</a:t>
              </a:r>
            </a:p>
          </p:txBody>
        </p:sp>
      </p:grpSp>
      <p:grpSp>
        <p:nvGrpSpPr>
          <p:cNvPr id="36" name="Group 10">
            <a:extLst>
              <a:ext uri="{FF2B5EF4-FFF2-40B4-BE49-F238E27FC236}">
                <a16:creationId xmlns:a16="http://schemas.microsoft.com/office/drawing/2014/main" id="{1CA0204D-452D-AC4A-9D34-485681B05E2C}"/>
              </a:ext>
            </a:extLst>
          </p:cNvPr>
          <p:cNvGrpSpPr/>
          <p:nvPr/>
        </p:nvGrpSpPr>
        <p:grpSpPr bwMode="gray">
          <a:xfrm>
            <a:off x="6120266" y="1303964"/>
            <a:ext cx="730272" cy="720000"/>
            <a:chOff x="-7355116" y="3965860"/>
            <a:chExt cx="1062550" cy="1505172"/>
          </a:xfrm>
        </p:grpSpPr>
        <p:sp>
          <p:nvSpPr>
            <p:cNvPr id="37" name="Oval 12">
              <a:extLst>
                <a:ext uri="{FF2B5EF4-FFF2-40B4-BE49-F238E27FC236}">
                  <a16:creationId xmlns:a16="http://schemas.microsoft.com/office/drawing/2014/main" id="{F708D56A-2CBB-F84A-AD69-8309E4693E5E}"/>
                </a:ext>
              </a:extLst>
            </p:cNvPr>
            <p:cNvSpPr>
              <a:spLocks noChangeArrowheads="1"/>
            </p:cNvSpPr>
            <p:nvPr/>
          </p:nvSpPr>
          <p:spPr bwMode="gray">
            <a:xfrm>
              <a:off x="-7340170" y="3965860"/>
              <a:ext cx="1047604" cy="1505172"/>
            </a:xfrm>
            <a:prstGeom prst="ellipse">
              <a:avLst/>
            </a:prstGeom>
            <a:noFill/>
            <a:ln w="19050">
              <a:solidFill>
                <a:schemeClr val="accent1"/>
              </a:solidFill>
              <a:prstDash val="solid"/>
              <a:round/>
              <a:headEnd/>
              <a:tailEnd/>
            </a:ln>
          </p:spPr>
          <p:txBody>
            <a:bodyPr lIns="18288" tIns="0" rIns="18288"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686868"/>
                </a:buClr>
                <a:buSzPct val="90000"/>
                <a:buFont typeface="Wingdings" pitchFamily="2" charset="2"/>
                <a:buNone/>
              </a:pPr>
              <a:endParaRPr lang="zh-CN" altLang="zh-CN" sz="2000">
                <a:ln w="3175">
                  <a:solidFill>
                    <a:srgbClr val="2562E7"/>
                  </a:solidFill>
                </a:ln>
                <a:solidFill>
                  <a:srgbClr val="BFBFBF"/>
                </a:solidFill>
                <a:latin typeface="Arial" panose="020B0604020202020204" pitchFamily="34" charset="0"/>
                <a:ea typeface="SimSun" pitchFamily="2" charset="-122"/>
                <a:cs typeface="Arial" panose="020B0604020202020204" pitchFamily="34" charset="0"/>
              </a:endParaRPr>
            </a:p>
          </p:txBody>
        </p:sp>
        <p:sp>
          <p:nvSpPr>
            <p:cNvPr id="39" name="Rectangle 13">
              <a:extLst>
                <a:ext uri="{FF2B5EF4-FFF2-40B4-BE49-F238E27FC236}">
                  <a16:creationId xmlns:a16="http://schemas.microsoft.com/office/drawing/2014/main" id="{8B415B65-3F35-BD4C-A898-034BA8E750AF}"/>
                </a:ext>
              </a:extLst>
            </p:cNvPr>
            <p:cNvSpPr/>
            <p:nvPr/>
          </p:nvSpPr>
          <p:spPr bwMode="gray">
            <a:xfrm>
              <a:off x="-7355116" y="4424114"/>
              <a:ext cx="1045599" cy="546875"/>
            </a:xfrm>
            <a:prstGeom prst="rect">
              <a:avLst/>
            </a:prstGeom>
            <a:noFill/>
            <a:ln>
              <a:noFill/>
            </a:ln>
          </p:spPr>
          <p:txBody>
            <a:bodyPr wrap="square" lIns="18288" tIns="45714" rIns="18288"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26"/>
                </a:spcBef>
                <a:buClr>
                  <a:srgbClr val="686868"/>
                </a:buClr>
                <a:buSzPct val="90000"/>
              </a:pPr>
              <a:r>
                <a:rPr lang="en-US" altLang="zh-CN" b="1" dirty="0">
                  <a:solidFill>
                    <a:schemeClr val="accent1"/>
                  </a:solidFill>
                  <a:latin typeface="Arial" panose="020B0604020202020204" pitchFamily="34" charset="0"/>
                  <a:ea typeface="Microsoft YaHei" pitchFamily="34" charset="-122"/>
                  <a:cs typeface="Arial" panose="020B0604020202020204" pitchFamily="34" charset="0"/>
                </a:rPr>
                <a:t>+37.4%</a:t>
              </a:r>
            </a:p>
          </p:txBody>
        </p:sp>
      </p:grpSp>
      <p:sp>
        <p:nvSpPr>
          <p:cNvPr id="16" name="矩形 2">
            <a:extLst>
              <a:ext uri="{FF2B5EF4-FFF2-40B4-BE49-F238E27FC236}">
                <a16:creationId xmlns:a16="http://schemas.microsoft.com/office/drawing/2014/main" id="{AD8A2CFA-B936-3D49-84CA-A88B77A771EE}"/>
              </a:ext>
            </a:extLst>
          </p:cNvPr>
          <p:cNvSpPr/>
          <p:nvPr/>
        </p:nvSpPr>
        <p:spPr>
          <a:xfrm>
            <a:off x="3364732" y="2454560"/>
            <a:ext cx="593432" cy="276999"/>
          </a:xfrm>
          <a:prstGeom prst="rect">
            <a:avLst/>
          </a:prstGeom>
        </p:spPr>
        <p:txBody>
          <a:bodyPr wrap="square">
            <a:spAutoFit/>
          </a:bodyPr>
          <a:lstStyle/>
          <a:p>
            <a:r>
              <a:rPr lang="zh-CN" altLang="en-US" dirty="0"/>
              <a:t> </a:t>
            </a:r>
            <a:r>
              <a:rPr lang="en-US" altLang="zh-CN" sz="1000" b="1" kern="1200" dirty="0">
                <a:solidFill>
                  <a:srgbClr val="000005"/>
                </a:solidFill>
                <a:latin typeface="+mn-lt"/>
                <a:cs typeface="Arial"/>
              </a:rPr>
              <a:t>461</a:t>
            </a:r>
            <a:r>
              <a:rPr lang="en-US" altLang="zh-CN" dirty="0"/>
              <a:t> </a:t>
            </a:r>
            <a:endParaRPr lang="zh-CN" altLang="en-US" dirty="0"/>
          </a:p>
        </p:txBody>
      </p:sp>
      <p:sp>
        <p:nvSpPr>
          <p:cNvPr id="17" name="矩形 2">
            <a:extLst>
              <a:ext uri="{FF2B5EF4-FFF2-40B4-BE49-F238E27FC236}">
                <a16:creationId xmlns:a16="http://schemas.microsoft.com/office/drawing/2014/main" id="{D310981B-3A24-FF4C-B55C-98CF39B43DBA}"/>
              </a:ext>
            </a:extLst>
          </p:cNvPr>
          <p:cNvSpPr/>
          <p:nvPr/>
        </p:nvSpPr>
        <p:spPr>
          <a:xfrm>
            <a:off x="7380381" y="1391982"/>
            <a:ext cx="593432" cy="246221"/>
          </a:xfrm>
          <a:prstGeom prst="rect">
            <a:avLst/>
          </a:prstGeom>
        </p:spPr>
        <p:txBody>
          <a:bodyPr wrap="square">
            <a:spAutoFit/>
          </a:bodyPr>
          <a:lstStyle/>
          <a:p>
            <a:r>
              <a:rPr lang="en-US" altLang="zh-CN" sz="1000" b="1" kern="1200" dirty="0">
                <a:solidFill>
                  <a:srgbClr val="000005"/>
                </a:solidFill>
                <a:latin typeface="+mn-lt"/>
                <a:cs typeface="Arial"/>
              </a:rPr>
              <a:t>805</a:t>
            </a:r>
            <a:endParaRPr lang="zh-CN" altLang="en-US" sz="1000" b="1" kern="1200" dirty="0">
              <a:solidFill>
                <a:srgbClr val="000005"/>
              </a:solidFill>
              <a:latin typeface="+mn-lt"/>
              <a:cs typeface="Arial"/>
            </a:endParaRPr>
          </a:p>
        </p:txBody>
      </p:sp>
      <p:sp>
        <p:nvSpPr>
          <p:cNvPr id="18" name="矩形 2">
            <a:extLst>
              <a:ext uri="{FF2B5EF4-FFF2-40B4-BE49-F238E27FC236}">
                <a16:creationId xmlns:a16="http://schemas.microsoft.com/office/drawing/2014/main" id="{C6F3C2F2-66AC-EB41-8FA0-4EC13E6B30A6}"/>
              </a:ext>
            </a:extLst>
          </p:cNvPr>
          <p:cNvSpPr/>
          <p:nvPr/>
        </p:nvSpPr>
        <p:spPr>
          <a:xfrm>
            <a:off x="5396298" y="2058291"/>
            <a:ext cx="593432" cy="246221"/>
          </a:xfrm>
          <a:prstGeom prst="rect">
            <a:avLst/>
          </a:prstGeom>
        </p:spPr>
        <p:txBody>
          <a:bodyPr wrap="square">
            <a:spAutoFit/>
          </a:bodyPr>
          <a:lstStyle/>
          <a:p>
            <a:r>
              <a:rPr lang="en-US" altLang="zh-CN" sz="1000" b="1" kern="1200" dirty="0">
                <a:solidFill>
                  <a:srgbClr val="000005"/>
                </a:solidFill>
                <a:latin typeface="+mn-lt"/>
                <a:cs typeface="Arial"/>
              </a:rPr>
              <a:t>586</a:t>
            </a:r>
            <a:endParaRPr lang="zh-CN" altLang="en-US" sz="1000" b="1" kern="1200" dirty="0">
              <a:solidFill>
                <a:srgbClr val="000005"/>
              </a:solidFill>
              <a:latin typeface="+mn-lt"/>
              <a:cs typeface="Arial"/>
            </a:endParaRPr>
          </a:p>
        </p:txBody>
      </p:sp>
      <p:cxnSp>
        <p:nvCxnSpPr>
          <p:cNvPr id="19" name="Straight Connector 18">
            <a:extLst>
              <a:ext uri="{FF2B5EF4-FFF2-40B4-BE49-F238E27FC236}">
                <a16:creationId xmlns:a16="http://schemas.microsoft.com/office/drawing/2014/main" id="{262C078C-7621-AE43-A035-2C8E58AEB060}"/>
              </a:ext>
            </a:extLst>
          </p:cNvPr>
          <p:cNvCxnSpPr/>
          <p:nvPr/>
        </p:nvCxnSpPr>
        <p:spPr bwMode="gray">
          <a:xfrm>
            <a:off x="4572000" y="1366154"/>
            <a:ext cx="0" cy="2748307"/>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7641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ext uri="{D42A27DB-BD31-4B8C-83A1-F6EECF244321}">
                <p14:modId xmlns:p14="http://schemas.microsoft.com/office/powerpoint/2010/main" val="1818231895"/>
              </p:ext>
            </p:extLst>
          </p:nvPr>
        </p:nvGraphicFramePr>
        <p:xfrm>
          <a:off x="2749743" y="1396143"/>
          <a:ext cx="3619528" cy="2890832"/>
        </p:xfrm>
        <a:graphic>
          <a:graphicData uri="http://schemas.openxmlformats.org/drawingml/2006/chart">
            <c:chart xmlns:c="http://schemas.openxmlformats.org/drawingml/2006/chart" xmlns:r="http://schemas.openxmlformats.org/officeDocument/2006/relationships" r:id="rId3"/>
          </a:graphicData>
        </a:graphic>
      </p:graphicFrame>
      <p:sp>
        <p:nvSpPr>
          <p:cNvPr id="15" name="圆角矩形 99"/>
          <p:cNvSpPr>
            <a:spLocks noChangeArrowheads="1"/>
          </p:cNvSpPr>
          <p:nvPr/>
        </p:nvSpPr>
        <p:spPr bwMode="gray">
          <a:xfrm>
            <a:off x="333110" y="782241"/>
            <a:ext cx="8456706" cy="342900"/>
          </a:xfrm>
          <a:prstGeom prst="roundRect">
            <a:avLst/>
          </a:prstGeom>
          <a:solidFill>
            <a:schemeClr val="accent1"/>
          </a:solidFill>
          <a:ln>
            <a:noFill/>
          </a:ln>
        </p:spPr>
        <p:txBody>
          <a:bodyPr wrap="none" lIns="0" tIns="0" rIns="0" bIns="0" anchor="ctr" anchorCtr="1"/>
          <a:lstStyle>
            <a:lvl1pPr defTabSz="820738">
              <a:defRPr>
                <a:solidFill>
                  <a:schemeClr val="tx1"/>
                </a:solidFill>
                <a:latin typeface="Calibri" panose="020F0502020204030204" pitchFamily="34" charset="0"/>
                <a:ea typeface="宋体" panose="02010600030101010101" pitchFamily="2" charset="-122"/>
              </a:defRPr>
            </a:lvl1pPr>
            <a:lvl2pPr marL="742950" indent="-285750" defTabSz="820738">
              <a:defRPr>
                <a:solidFill>
                  <a:schemeClr val="tx1"/>
                </a:solidFill>
                <a:latin typeface="Calibri" panose="020F0502020204030204" pitchFamily="34" charset="0"/>
                <a:ea typeface="宋体" panose="02010600030101010101" pitchFamily="2" charset="-122"/>
              </a:defRPr>
            </a:lvl2pPr>
            <a:lvl3pPr marL="1143000" indent="-228600" defTabSz="820738">
              <a:defRPr>
                <a:solidFill>
                  <a:schemeClr val="tx1"/>
                </a:solidFill>
                <a:latin typeface="Calibri" panose="020F0502020204030204" pitchFamily="34" charset="0"/>
                <a:ea typeface="宋体" panose="02010600030101010101" pitchFamily="2" charset="-122"/>
              </a:defRPr>
            </a:lvl3pPr>
            <a:lvl4pPr marL="1600200" indent="-228600" defTabSz="820738">
              <a:defRPr>
                <a:solidFill>
                  <a:schemeClr val="tx1"/>
                </a:solidFill>
                <a:latin typeface="Calibri" panose="020F0502020204030204" pitchFamily="34" charset="0"/>
                <a:ea typeface="宋体" panose="02010600030101010101" pitchFamily="2" charset="-122"/>
              </a:defRPr>
            </a:lvl4pPr>
            <a:lvl5pPr marL="2057400" indent="-228600" defTabSz="820738">
              <a:defRPr>
                <a:solidFill>
                  <a:schemeClr val="tx1"/>
                </a:solidFill>
                <a:latin typeface="Calibri" panose="020F0502020204030204" pitchFamily="34" charset="0"/>
                <a:ea typeface="宋体" panose="02010600030101010101" pitchFamily="2" charset="-122"/>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hangingPunct="1"/>
            <a:r>
              <a:rPr lang="en-US" altLang="zh-CN" b="1" dirty="0">
                <a:solidFill>
                  <a:schemeClr val="bg1"/>
                </a:solidFill>
                <a:latin typeface="Arial" panose="020B0604020202020204" pitchFamily="34" charset="0"/>
                <a:cs typeface="Arial" panose="020B0604020202020204" pitchFamily="34" charset="0"/>
              </a:rPr>
              <a:t>2021 vs 2019 vs 2017 Revenue Structure </a:t>
            </a:r>
            <a:endParaRPr lang="en-US" altLang="zh-CN" b="1" baseline="30000" dirty="0">
              <a:solidFill>
                <a:schemeClr val="bg1"/>
              </a:solidFill>
              <a:latin typeface="Arial" panose="020B0604020202020204" pitchFamily="34" charset="0"/>
              <a:cs typeface="Arial" panose="020B0604020202020204" pitchFamily="34" charset="0"/>
            </a:endParaRPr>
          </a:p>
        </p:txBody>
      </p:sp>
      <p:sp>
        <p:nvSpPr>
          <p:cNvPr id="18" name="Shape 1545">
            <a:extLst>
              <a:ext uri="{FF2B5EF4-FFF2-40B4-BE49-F238E27FC236}">
                <a16:creationId xmlns:a16="http://schemas.microsoft.com/office/drawing/2014/main" id="{92960630-182A-0747-AC92-A44FB32669E1}"/>
              </a:ext>
            </a:extLst>
          </p:cNvPr>
          <p:cNvSpPr/>
          <p:nvPr/>
        </p:nvSpPr>
        <p:spPr bwMode="gray">
          <a:xfrm>
            <a:off x="385876" y="243587"/>
            <a:ext cx="6862769" cy="69506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a:lnSpc>
                <a:spcPct val="100000"/>
              </a:lnSpc>
              <a:defRPr sz="1800">
                <a:solidFill>
                  <a:srgbClr val="000000"/>
                </a:solidFill>
              </a:defRPr>
            </a:pPr>
            <a:r>
              <a:rPr lang="en-US" altLang="zh-CN" sz="155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More Diversified and Balanced Revenue Structure</a:t>
            </a:r>
          </a:p>
          <a:p>
            <a:pPr>
              <a:lnSpc>
                <a:spcPct val="100000"/>
              </a:lnSpc>
              <a:defRPr sz="1800">
                <a:solidFill>
                  <a:srgbClr val="000000"/>
                </a:solidFill>
              </a:defRPr>
            </a:pPr>
            <a:endParaRPr lang="en-US" altLang="zh-CN" sz="155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endParaRPr>
          </a:p>
        </p:txBody>
      </p:sp>
      <p:graphicFrame>
        <p:nvGraphicFramePr>
          <p:cNvPr id="9" name="图表 8"/>
          <p:cNvGraphicFramePr/>
          <p:nvPr>
            <p:extLst>
              <p:ext uri="{D42A27DB-BD31-4B8C-83A1-F6EECF244321}">
                <p14:modId xmlns:p14="http://schemas.microsoft.com/office/powerpoint/2010/main" val="2321298207"/>
              </p:ext>
            </p:extLst>
          </p:nvPr>
        </p:nvGraphicFramePr>
        <p:xfrm>
          <a:off x="0" y="1396143"/>
          <a:ext cx="3408084" cy="28908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extLst>
              <p:ext uri="{D42A27DB-BD31-4B8C-83A1-F6EECF244321}">
                <p14:modId xmlns:p14="http://schemas.microsoft.com/office/powerpoint/2010/main" val="227259083"/>
              </p:ext>
            </p:extLst>
          </p:nvPr>
        </p:nvGraphicFramePr>
        <p:xfrm>
          <a:off x="5402962" y="1226066"/>
          <a:ext cx="4067503" cy="3230986"/>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a:extLst>
              <a:ext uri="{FF2B5EF4-FFF2-40B4-BE49-F238E27FC236}">
                <a16:creationId xmlns:a16="http://schemas.microsoft.com/office/drawing/2014/main" id="{BE9F302D-2D11-4DB7-8694-4B6F4DA3B81E}"/>
              </a:ext>
            </a:extLst>
          </p:cNvPr>
          <p:cNvPicPr>
            <a:picLocks noChangeAspect="1"/>
          </p:cNvPicPr>
          <p:nvPr/>
        </p:nvPicPr>
        <p:blipFill rotWithShape="1">
          <a:blip r:embed="rId6"/>
          <a:srcRect r="47425"/>
          <a:stretch/>
        </p:blipFill>
        <p:spPr>
          <a:xfrm>
            <a:off x="1761388" y="4384654"/>
            <a:ext cx="3005166" cy="484950"/>
          </a:xfrm>
          <a:prstGeom prst="rect">
            <a:avLst/>
          </a:prstGeom>
        </p:spPr>
      </p:pic>
      <p:pic>
        <p:nvPicPr>
          <p:cNvPr id="11" name="Picture 10">
            <a:extLst>
              <a:ext uri="{FF2B5EF4-FFF2-40B4-BE49-F238E27FC236}">
                <a16:creationId xmlns:a16="http://schemas.microsoft.com/office/drawing/2014/main" id="{2AD813E2-ABDF-4051-AE3F-FDA71200365C}"/>
              </a:ext>
            </a:extLst>
          </p:cNvPr>
          <p:cNvPicPr>
            <a:picLocks noChangeAspect="1"/>
          </p:cNvPicPr>
          <p:nvPr/>
        </p:nvPicPr>
        <p:blipFill rotWithShape="1">
          <a:blip r:embed="rId6"/>
          <a:srcRect l="52518"/>
          <a:stretch/>
        </p:blipFill>
        <p:spPr>
          <a:xfrm>
            <a:off x="5012262" y="4386147"/>
            <a:ext cx="2714017" cy="484950"/>
          </a:xfrm>
          <a:prstGeom prst="rect">
            <a:avLst/>
          </a:prstGeom>
        </p:spPr>
      </p:pic>
    </p:spTree>
    <p:extLst>
      <p:ext uri="{BB962C8B-B14F-4D97-AF65-F5344CB8AC3E}">
        <p14:creationId xmlns:p14="http://schemas.microsoft.com/office/powerpoint/2010/main" val="18819965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270523" y="1296797"/>
          <a:ext cx="8445853" cy="3508260"/>
        </p:xfrm>
        <a:graphic>
          <a:graphicData uri="http://schemas.openxmlformats.org/drawingml/2006/chart">
            <c:chart xmlns:c="http://schemas.openxmlformats.org/drawingml/2006/chart" xmlns:r="http://schemas.openxmlformats.org/officeDocument/2006/relationships" r:id="rId3"/>
          </a:graphicData>
        </a:graphic>
      </p:graphicFrame>
      <p:sp>
        <p:nvSpPr>
          <p:cNvPr id="11" name="圆角矩形 99"/>
          <p:cNvSpPr>
            <a:spLocks noChangeArrowheads="1"/>
          </p:cNvSpPr>
          <p:nvPr/>
        </p:nvSpPr>
        <p:spPr bwMode="gray">
          <a:xfrm>
            <a:off x="333110" y="782241"/>
            <a:ext cx="8456706" cy="342900"/>
          </a:xfrm>
          <a:prstGeom prst="roundRect">
            <a:avLst/>
          </a:prstGeom>
          <a:solidFill>
            <a:schemeClr val="accent1"/>
          </a:solidFill>
          <a:ln>
            <a:noFill/>
          </a:ln>
        </p:spPr>
        <p:txBody>
          <a:bodyPr wrap="none" lIns="0" tIns="0" rIns="0" bIns="0" anchor="ctr" anchorCtr="1"/>
          <a:lstStyle>
            <a:lvl1pPr defTabSz="820738">
              <a:defRPr>
                <a:solidFill>
                  <a:schemeClr val="tx1"/>
                </a:solidFill>
                <a:latin typeface="Calibri" panose="020F0502020204030204" pitchFamily="34" charset="0"/>
                <a:ea typeface="宋体" panose="02010600030101010101" pitchFamily="2" charset="-122"/>
              </a:defRPr>
            </a:lvl1pPr>
            <a:lvl2pPr marL="742950" indent="-285750" defTabSz="820738">
              <a:defRPr>
                <a:solidFill>
                  <a:schemeClr val="tx1"/>
                </a:solidFill>
                <a:latin typeface="Calibri" panose="020F0502020204030204" pitchFamily="34" charset="0"/>
                <a:ea typeface="宋体" panose="02010600030101010101" pitchFamily="2" charset="-122"/>
              </a:defRPr>
            </a:lvl2pPr>
            <a:lvl3pPr marL="1143000" indent="-228600" defTabSz="820738">
              <a:defRPr>
                <a:solidFill>
                  <a:schemeClr val="tx1"/>
                </a:solidFill>
                <a:latin typeface="Calibri" panose="020F0502020204030204" pitchFamily="34" charset="0"/>
                <a:ea typeface="宋体" panose="02010600030101010101" pitchFamily="2" charset="-122"/>
              </a:defRPr>
            </a:lvl3pPr>
            <a:lvl4pPr marL="1600200" indent="-228600" defTabSz="820738">
              <a:defRPr>
                <a:solidFill>
                  <a:schemeClr val="tx1"/>
                </a:solidFill>
                <a:latin typeface="Calibri" panose="020F0502020204030204" pitchFamily="34" charset="0"/>
                <a:ea typeface="宋体" panose="02010600030101010101" pitchFamily="2" charset="-122"/>
              </a:defRPr>
            </a:lvl4pPr>
            <a:lvl5pPr marL="2057400" indent="-228600" defTabSz="820738">
              <a:defRPr>
                <a:solidFill>
                  <a:schemeClr val="tx1"/>
                </a:solidFill>
                <a:latin typeface="Calibri" panose="020F0502020204030204" pitchFamily="34" charset="0"/>
                <a:ea typeface="宋体" panose="02010600030101010101" pitchFamily="2" charset="-122"/>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100" b="1" dirty="0">
                <a:solidFill>
                  <a:schemeClr val="bg1"/>
                </a:solidFill>
                <a:latin typeface="Arial" panose="020B0604020202020204" pitchFamily="34" charset="0"/>
                <a:cs typeface="Arial" panose="020B0604020202020204" pitchFamily="34" charset="0"/>
              </a:rPr>
              <a:t>Second Half and Full Year ROI of Recommendation Services, Advertising and Marketing Services and Other Services</a:t>
            </a:r>
            <a:r>
              <a:rPr lang="en-US" altLang="zh-CN" sz="1100" b="1" baseline="30000" dirty="0">
                <a:solidFill>
                  <a:schemeClr val="bg1"/>
                </a:solidFill>
                <a:latin typeface="Arial" panose="020B0604020202020204" pitchFamily="34" charset="0"/>
                <a:cs typeface="Arial" panose="020B0604020202020204" pitchFamily="34" charset="0"/>
              </a:rPr>
              <a:t>1</a:t>
            </a:r>
            <a:r>
              <a:rPr lang="en-US" altLang="zh-CN" sz="1100" b="1" dirty="0">
                <a:solidFill>
                  <a:schemeClr val="bg1"/>
                </a:solidFill>
                <a:latin typeface="Arial" panose="020B0604020202020204" pitchFamily="34" charset="0"/>
                <a:cs typeface="Arial" panose="020B0604020202020204" pitchFamily="34" charset="0"/>
              </a:rPr>
              <a:t> </a:t>
            </a:r>
            <a:endParaRPr lang="en-US" altLang="zh-CN" sz="1100" b="1" baseline="30000" dirty="0">
              <a:solidFill>
                <a:schemeClr val="bg1"/>
              </a:solidFill>
              <a:latin typeface="Arial" panose="020B0604020202020204" pitchFamily="34" charset="0"/>
              <a:cs typeface="Arial" panose="020B0604020202020204" pitchFamily="34" charset="0"/>
            </a:endParaRPr>
          </a:p>
        </p:txBody>
      </p:sp>
      <p:cxnSp>
        <p:nvCxnSpPr>
          <p:cNvPr id="14" name="Straight Connector 13"/>
          <p:cNvCxnSpPr/>
          <p:nvPr/>
        </p:nvCxnSpPr>
        <p:spPr bwMode="gray">
          <a:xfrm>
            <a:off x="4493450" y="1542942"/>
            <a:ext cx="0" cy="2748307"/>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文本框 2"/>
          <p:cNvSpPr txBox="1"/>
          <p:nvPr/>
        </p:nvSpPr>
        <p:spPr>
          <a:xfrm>
            <a:off x="270523" y="166370"/>
            <a:ext cx="8044625" cy="307777"/>
          </a:xfrm>
          <a:prstGeom prst="rect">
            <a:avLst/>
          </a:prstGeom>
          <a:noFill/>
        </p:spPr>
        <p:txBody>
          <a:bodyPr wrap="square" rtlCol="0">
            <a:spAutoFit/>
          </a:bodyPr>
          <a:lstStyle/>
          <a:p>
            <a:pPr lvl="0">
              <a:defRPr sz="1800">
                <a:solidFill>
                  <a:srgbClr val="000000"/>
                </a:solidFill>
              </a:defRPr>
            </a:pPr>
            <a:r>
              <a:rPr lang="en-GB" altLang="zh-CN" sz="140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ROI </a:t>
            </a:r>
            <a:r>
              <a:rPr lang="en-US" altLang="zh-CN" sz="140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of Recommendation, Advertising &amp; Marketing Services and Other Services</a:t>
            </a:r>
          </a:p>
        </p:txBody>
      </p:sp>
      <p:sp>
        <p:nvSpPr>
          <p:cNvPr id="12" name="文本框 10">
            <a:extLst>
              <a:ext uri="{FF2B5EF4-FFF2-40B4-BE49-F238E27FC236}">
                <a16:creationId xmlns:a16="http://schemas.microsoft.com/office/drawing/2014/main" id="{FF666D81-F93D-414B-9EEF-FE4C5573B5D4}"/>
              </a:ext>
            </a:extLst>
          </p:cNvPr>
          <p:cNvSpPr txBox="1"/>
          <p:nvPr/>
        </p:nvSpPr>
        <p:spPr>
          <a:xfrm>
            <a:off x="344316" y="4846517"/>
            <a:ext cx="8445500" cy="215444"/>
          </a:xfrm>
          <a:prstGeom prst="rect">
            <a:avLst/>
          </a:prstGeom>
          <a:noFill/>
          <a:ln>
            <a:noFill/>
          </a:ln>
        </p:spPr>
        <p:txBody>
          <a:bodyPr wrap="square" lIns="0" rtlCol="0" anchor="b"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18872" lvl="0" indent="-118872"/>
            <a:r>
              <a:rPr lang="en-US" altLang="zh-CN" sz="800" i="1" baseline="30000" dirty="0">
                <a:solidFill>
                  <a:schemeClr val="bg1">
                    <a:lumMod val="50000"/>
                  </a:schemeClr>
                </a:solidFill>
                <a:latin typeface="Arial" panose="020B0604020202020204" pitchFamily="34" charset="0"/>
                <a:cs typeface="Arial" panose="020B0604020202020204" pitchFamily="34" charset="0"/>
              </a:rPr>
              <a:t>1	</a:t>
            </a:r>
            <a:r>
              <a:rPr lang="en-US" altLang="zh-CN" sz="800" i="1" dirty="0">
                <a:solidFill>
                  <a:schemeClr val="bg1">
                    <a:lumMod val="50000"/>
                  </a:schemeClr>
                </a:solidFill>
                <a:latin typeface="Arial" panose="020B0604020202020204" pitchFamily="34" charset="0"/>
                <a:cs typeface="Arial" panose="020B0604020202020204" pitchFamily="34" charset="0"/>
              </a:rPr>
              <a:t>ROI is calculated by the revenue of recommendation services, advertising and marketing services and other services divided by the cost of promotion and acquisition</a:t>
            </a:r>
            <a:endParaRPr lang="en-US" altLang="zh-CN" sz="800" i="1" dirty="0">
              <a:solidFill>
                <a:schemeClr val="bg1">
                  <a:lumMod val="50000"/>
                </a:schemeClr>
              </a:solidFill>
              <a:latin typeface="Arial" panose="020B0604020202020204" pitchFamily="34" charset="0"/>
              <a:cs typeface="Arial" panose="020B0604020202020204" pitchFamily="34" charset="0"/>
              <a:sym typeface="Roboto"/>
            </a:endParaRPr>
          </a:p>
        </p:txBody>
      </p:sp>
      <p:grpSp>
        <p:nvGrpSpPr>
          <p:cNvPr id="5" name="组合 4"/>
          <p:cNvGrpSpPr/>
          <p:nvPr/>
        </p:nvGrpSpPr>
        <p:grpSpPr>
          <a:xfrm>
            <a:off x="6049893" y="1771542"/>
            <a:ext cx="735389" cy="720000"/>
            <a:chOff x="5001486" y="1542942"/>
            <a:chExt cx="735389" cy="720000"/>
          </a:xfrm>
        </p:grpSpPr>
        <p:grpSp>
          <p:nvGrpSpPr>
            <p:cNvPr id="15" name="组合 4">
              <a:extLst>
                <a:ext uri="{FF2B5EF4-FFF2-40B4-BE49-F238E27FC236}">
                  <a16:creationId xmlns:a16="http://schemas.microsoft.com/office/drawing/2014/main" id="{9D6C0DBD-0155-7A4E-A2BF-78FAB3AE31E6}"/>
                </a:ext>
              </a:extLst>
            </p:cNvPr>
            <p:cNvGrpSpPr/>
            <p:nvPr/>
          </p:nvGrpSpPr>
          <p:grpSpPr>
            <a:xfrm>
              <a:off x="5001486" y="1542942"/>
              <a:ext cx="735389" cy="720000"/>
              <a:chOff x="1217468" y="2425584"/>
              <a:chExt cx="735389" cy="720000"/>
            </a:xfrm>
          </p:grpSpPr>
          <p:sp>
            <p:nvSpPr>
              <p:cNvPr id="20" name="Oval 12">
                <a:extLst>
                  <a:ext uri="{FF2B5EF4-FFF2-40B4-BE49-F238E27FC236}">
                    <a16:creationId xmlns:a16="http://schemas.microsoft.com/office/drawing/2014/main" id="{20E78CC6-503C-E647-B5B1-E2B28DA44038}"/>
                  </a:ext>
                </a:extLst>
              </p:cNvPr>
              <p:cNvSpPr>
                <a:spLocks noChangeArrowheads="1"/>
              </p:cNvSpPr>
              <p:nvPr/>
            </p:nvSpPr>
            <p:spPr bwMode="gray">
              <a:xfrm>
                <a:off x="1217468" y="2425584"/>
                <a:ext cx="720000" cy="720000"/>
              </a:xfrm>
              <a:prstGeom prst="ellipse">
                <a:avLst/>
              </a:prstGeom>
              <a:noFill/>
              <a:ln w="19050">
                <a:solidFill>
                  <a:schemeClr val="accent1"/>
                </a:solidFill>
                <a:prstDash val="solid"/>
                <a:round/>
                <a:headEnd/>
                <a:tailEnd/>
              </a:ln>
            </p:spPr>
            <p:txBody>
              <a:bodyPr lIns="18288" tIns="0" rIns="18288"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686868"/>
                  </a:buClr>
                  <a:buSzPct val="90000"/>
                  <a:buFont typeface="Wingdings" pitchFamily="2" charset="2"/>
                  <a:buNone/>
                </a:pPr>
                <a:endParaRPr lang="zh-CN" altLang="zh-CN" sz="2000">
                  <a:ln w="3175">
                    <a:solidFill>
                      <a:srgbClr val="2562E7"/>
                    </a:solidFill>
                  </a:ln>
                  <a:solidFill>
                    <a:srgbClr val="BFBFBF"/>
                  </a:solidFill>
                  <a:latin typeface="Arial" panose="020B0604020202020204" pitchFamily="34" charset="0"/>
                  <a:ea typeface="SimSun" pitchFamily="2" charset="-122"/>
                  <a:cs typeface="Arial" panose="020B0604020202020204" pitchFamily="34" charset="0"/>
                </a:endParaRPr>
              </a:p>
            </p:txBody>
          </p:sp>
          <p:sp>
            <p:nvSpPr>
              <p:cNvPr id="21" name="Rectangle 13">
                <a:extLst>
                  <a:ext uri="{FF2B5EF4-FFF2-40B4-BE49-F238E27FC236}">
                    <a16:creationId xmlns:a16="http://schemas.microsoft.com/office/drawing/2014/main" id="{F4F6B97A-D180-134D-A319-1F07623319DA}"/>
                  </a:ext>
                </a:extLst>
              </p:cNvPr>
              <p:cNvSpPr/>
              <p:nvPr/>
            </p:nvSpPr>
            <p:spPr bwMode="gray">
              <a:xfrm>
                <a:off x="1234235" y="2497770"/>
                <a:ext cx="718622" cy="615541"/>
              </a:xfrm>
              <a:prstGeom prst="rect">
                <a:avLst/>
              </a:prstGeom>
              <a:noFill/>
              <a:ln>
                <a:noFill/>
              </a:ln>
            </p:spPr>
            <p:txBody>
              <a:bodyPr wrap="square" lIns="18288" tIns="45714" rIns="18288"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26"/>
                  </a:spcBef>
                  <a:buClr>
                    <a:srgbClr val="686868"/>
                  </a:buClr>
                  <a:buSzPct val="90000"/>
                </a:pPr>
                <a:r>
                  <a:rPr lang="en-US" altLang="zh-CN" sz="1200" b="1" dirty="0">
                    <a:solidFill>
                      <a:schemeClr val="accent1"/>
                    </a:solidFill>
                    <a:latin typeface="Arial" panose="020B0604020202020204" pitchFamily="34" charset="0"/>
                    <a:ea typeface="Microsoft YaHei" pitchFamily="34" charset="-122"/>
                    <a:cs typeface="Arial" panose="020B0604020202020204" pitchFamily="34" charset="0"/>
                  </a:rPr>
                  <a:t>   </a:t>
                </a:r>
                <a:r>
                  <a:rPr lang="en-US" altLang="zh-CN" sz="1800" b="1" dirty="0">
                    <a:solidFill>
                      <a:schemeClr val="accent1"/>
                    </a:solidFill>
                    <a:latin typeface="Arial" panose="020B0604020202020204" pitchFamily="34" charset="0"/>
                    <a:ea typeface="Microsoft YaHei" pitchFamily="34" charset="-122"/>
                    <a:cs typeface="Arial" panose="020B0604020202020204" pitchFamily="34" charset="0"/>
                  </a:rPr>
                  <a:t>4</a:t>
                </a:r>
                <a:r>
                  <a:rPr lang="en-US" altLang="zh-CN" sz="1200" b="1" dirty="0">
                    <a:solidFill>
                      <a:schemeClr val="accent1"/>
                    </a:solidFill>
                    <a:latin typeface="Arial" panose="020B0604020202020204" pitchFamily="34" charset="0"/>
                    <a:ea typeface="Microsoft YaHei" pitchFamily="34" charset="-122"/>
                    <a:cs typeface="Arial" panose="020B0604020202020204" pitchFamily="34" charset="0"/>
                  </a:rPr>
                  <a:t> </a:t>
                </a:r>
                <a:r>
                  <a:rPr lang="en-US" altLang="zh-CN" sz="800" b="1" dirty="0">
                    <a:solidFill>
                      <a:schemeClr val="accent1"/>
                    </a:solidFill>
                    <a:latin typeface="Arial" panose="020B0604020202020204" pitchFamily="34" charset="0"/>
                    <a:ea typeface="Microsoft YaHei" pitchFamily="34" charset="-122"/>
                    <a:cs typeface="Arial" panose="020B0604020202020204" pitchFamily="34" charset="0"/>
                  </a:rPr>
                  <a:t>percentage points</a:t>
                </a:r>
                <a:endParaRPr lang="en-US" altLang="zh-CN" sz="1050" b="1" dirty="0">
                  <a:solidFill>
                    <a:schemeClr val="accent1"/>
                  </a:solidFill>
                  <a:latin typeface="Arial" panose="020B0604020202020204" pitchFamily="34" charset="0"/>
                  <a:ea typeface="Microsoft YaHei" pitchFamily="34" charset="-122"/>
                  <a:cs typeface="Arial" panose="020B0604020202020204" pitchFamily="34" charset="0"/>
                </a:endParaRPr>
              </a:p>
            </p:txBody>
          </p:sp>
        </p:grpSp>
        <p:sp>
          <p:nvSpPr>
            <p:cNvPr id="4" name="上箭头 3"/>
            <p:cNvSpPr/>
            <p:nvPr/>
          </p:nvSpPr>
          <p:spPr>
            <a:xfrm>
              <a:off x="5212732" y="1673838"/>
              <a:ext cx="45719" cy="198139"/>
            </a:xfrm>
            <a:prstGeom prst="upArrow">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华文细黑"/>
                <a:ea typeface="华文细黑"/>
                <a:cs typeface="华文细黑"/>
                <a:sym typeface="华文细黑"/>
              </a:endParaRPr>
            </a:p>
          </p:txBody>
        </p:sp>
      </p:grpSp>
      <p:grpSp>
        <p:nvGrpSpPr>
          <p:cNvPr id="22" name="组合 21"/>
          <p:cNvGrpSpPr/>
          <p:nvPr/>
        </p:nvGrpSpPr>
        <p:grpSpPr>
          <a:xfrm>
            <a:off x="2014292" y="2459269"/>
            <a:ext cx="735389" cy="720000"/>
            <a:chOff x="5001486" y="1542942"/>
            <a:chExt cx="735389" cy="720000"/>
          </a:xfrm>
        </p:grpSpPr>
        <p:grpSp>
          <p:nvGrpSpPr>
            <p:cNvPr id="23" name="组合 4">
              <a:extLst>
                <a:ext uri="{FF2B5EF4-FFF2-40B4-BE49-F238E27FC236}">
                  <a16:creationId xmlns:a16="http://schemas.microsoft.com/office/drawing/2014/main" id="{9D6C0DBD-0155-7A4E-A2BF-78FAB3AE31E6}"/>
                </a:ext>
              </a:extLst>
            </p:cNvPr>
            <p:cNvGrpSpPr/>
            <p:nvPr/>
          </p:nvGrpSpPr>
          <p:grpSpPr>
            <a:xfrm>
              <a:off x="5001486" y="1542942"/>
              <a:ext cx="735389" cy="720000"/>
              <a:chOff x="1217468" y="2425584"/>
              <a:chExt cx="735389" cy="720000"/>
            </a:xfrm>
          </p:grpSpPr>
          <p:sp>
            <p:nvSpPr>
              <p:cNvPr id="27" name="Oval 12">
                <a:extLst>
                  <a:ext uri="{FF2B5EF4-FFF2-40B4-BE49-F238E27FC236}">
                    <a16:creationId xmlns:a16="http://schemas.microsoft.com/office/drawing/2014/main" id="{20E78CC6-503C-E647-B5B1-E2B28DA44038}"/>
                  </a:ext>
                </a:extLst>
              </p:cNvPr>
              <p:cNvSpPr>
                <a:spLocks noChangeArrowheads="1"/>
              </p:cNvSpPr>
              <p:nvPr/>
            </p:nvSpPr>
            <p:spPr bwMode="gray">
              <a:xfrm>
                <a:off x="1217468" y="2425584"/>
                <a:ext cx="720000" cy="720000"/>
              </a:xfrm>
              <a:prstGeom prst="ellipse">
                <a:avLst/>
              </a:prstGeom>
              <a:noFill/>
              <a:ln w="19050">
                <a:solidFill>
                  <a:schemeClr val="accent1"/>
                </a:solidFill>
                <a:prstDash val="solid"/>
                <a:round/>
                <a:headEnd/>
                <a:tailEnd/>
              </a:ln>
            </p:spPr>
            <p:txBody>
              <a:bodyPr lIns="18288" tIns="0" rIns="18288"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686868"/>
                  </a:buClr>
                  <a:buSzPct val="90000"/>
                  <a:buFont typeface="Wingdings" pitchFamily="2" charset="2"/>
                  <a:buNone/>
                </a:pPr>
                <a:endParaRPr lang="zh-CN" altLang="zh-CN" sz="2000">
                  <a:ln w="3175">
                    <a:solidFill>
                      <a:srgbClr val="2562E7"/>
                    </a:solidFill>
                  </a:ln>
                  <a:solidFill>
                    <a:srgbClr val="BFBFBF"/>
                  </a:solidFill>
                  <a:latin typeface="Arial" panose="020B0604020202020204" pitchFamily="34" charset="0"/>
                  <a:ea typeface="SimSun" pitchFamily="2" charset="-122"/>
                  <a:cs typeface="Arial" panose="020B0604020202020204" pitchFamily="34" charset="0"/>
                </a:endParaRPr>
              </a:p>
            </p:txBody>
          </p:sp>
          <p:sp>
            <p:nvSpPr>
              <p:cNvPr id="28" name="Rectangle 13">
                <a:extLst>
                  <a:ext uri="{FF2B5EF4-FFF2-40B4-BE49-F238E27FC236}">
                    <a16:creationId xmlns:a16="http://schemas.microsoft.com/office/drawing/2014/main" id="{F4F6B97A-D180-134D-A319-1F07623319DA}"/>
                  </a:ext>
                </a:extLst>
              </p:cNvPr>
              <p:cNvSpPr/>
              <p:nvPr/>
            </p:nvSpPr>
            <p:spPr bwMode="gray">
              <a:xfrm>
                <a:off x="1234235" y="2497770"/>
                <a:ext cx="718622" cy="615541"/>
              </a:xfrm>
              <a:prstGeom prst="rect">
                <a:avLst/>
              </a:prstGeom>
              <a:noFill/>
              <a:ln>
                <a:noFill/>
              </a:ln>
            </p:spPr>
            <p:txBody>
              <a:bodyPr wrap="square" lIns="18288" tIns="45714" rIns="18288"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26"/>
                  </a:spcBef>
                  <a:buClr>
                    <a:srgbClr val="686868"/>
                  </a:buClr>
                  <a:buSzPct val="90000"/>
                </a:pPr>
                <a:r>
                  <a:rPr lang="en-US" altLang="zh-CN" sz="1200" b="1" dirty="0">
                    <a:solidFill>
                      <a:schemeClr val="accent1"/>
                    </a:solidFill>
                    <a:latin typeface="Arial" panose="020B0604020202020204" pitchFamily="34" charset="0"/>
                    <a:ea typeface="Microsoft YaHei" pitchFamily="34" charset="-122"/>
                    <a:cs typeface="Arial" panose="020B0604020202020204" pitchFamily="34" charset="0"/>
                  </a:rPr>
                  <a:t>   </a:t>
                </a:r>
                <a:r>
                  <a:rPr lang="en-US" altLang="zh-CN" sz="1800" b="1" dirty="0">
                    <a:solidFill>
                      <a:schemeClr val="accent1"/>
                    </a:solidFill>
                    <a:latin typeface="Arial" panose="020B0604020202020204" pitchFamily="34" charset="0"/>
                    <a:ea typeface="Microsoft YaHei" pitchFamily="34" charset="-122"/>
                    <a:cs typeface="Arial" panose="020B0604020202020204" pitchFamily="34" charset="0"/>
                  </a:rPr>
                  <a:t>11</a:t>
                </a:r>
                <a:r>
                  <a:rPr lang="en-US" altLang="zh-CN" sz="1200" b="1" dirty="0">
                    <a:solidFill>
                      <a:schemeClr val="accent1"/>
                    </a:solidFill>
                    <a:latin typeface="Arial" panose="020B0604020202020204" pitchFamily="34" charset="0"/>
                    <a:ea typeface="Microsoft YaHei" pitchFamily="34" charset="-122"/>
                    <a:cs typeface="Arial" panose="020B0604020202020204" pitchFamily="34" charset="0"/>
                  </a:rPr>
                  <a:t> </a:t>
                </a:r>
                <a:r>
                  <a:rPr lang="en-US" altLang="zh-CN" sz="800" b="1" dirty="0">
                    <a:solidFill>
                      <a:schemeClr val="accent1"/>
                    </a:solidFill>
                    <a:latin typeface="Arial" panose="020B0604020202020204" pitchFamily="34" charset="0"/>
                    <a:ea typeface="Microsoft YaHei" pitchFamily="34" charset="-122"/>
                    <a:cs typeface="Arial" panose="020B0604020202020204" pitchFamily="34" charset="0"/>
                  </a:rPr>
                  <a:t>percentage points</a:t>
                </a:r>
                <a:endParaRPr lang="en-US" altLang="zh-CN" sz="1050" b="1" dirty="0">
                  <a:solidFill>
                    <a:schemeClr val="accent1"/>
                  </a:solidFill>
                  <a:latin typeface="Arial" panose="020B0604020202020204" pitchFamily="34" charset="0"/>
                  <a:ea typeface="Microsoft YaHei" pitchFamily="34" charset="-122"/>
                  <a:cs typeface="Arial" panose="020B0604020202020204" pitchFamily="34" charset="0"/>
                </a:endParaRPr>
              </a:p>
            </p:txBody>
          </p:sp>
        </p:grpSp>
        <p:sp>
          <p:nvSpPr>
            <p:cNvPr id="24" name="上箭头 23"/>
            <p:cNvSpPr/>
            <p:nvPr/>
          </p:nvSpPr>
          <p:spPr>
            <a:xfrm>
              <a:off x="5173318" y="1704803"/>
              <a:ext cx="45719" cy="198139"/>
            </a:xfrm>
            <a:prstGeom prst="upArrow">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华文细黑"/>
                <a:ea typeface="华文细黑"/>
                <a:cs typeface="华文细黑"/>
                <a:sym typeface="华文细黑"/>
              </a:endParaRPr>
            </a:p>
          </p:txBody>
        </p:sp>
      </p:grpSp>
    </p:spTree>
    <p:extLst>
      <p:ext uri="{BB962C8B-B14F-4D97-AF65-F5344CB8AC3E}">
        <p14:creationId xmlns:p14="http://schemas.microsoft.com/office/powerpoint/2010/main" val="19960719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dff0660-673b-4632-8b31-635b7e6b166d">
            <a:extLst>
              <a:ext uri="{FF2B5EF4-FFF2-40B4-BE49-F238E27FC236}">
                <a16:creationId xmlns:a16="http://schemas.microsoft.com/office/drawing/2014/main" id="{C06953AE-8DA6-DE48-867A-3547ABACC21C}"/>
              </a:ext>
            </a:extLst>
          </p:cNvPr>
          <p:cNvGraphicFramePr>
            <a:graphicFrameLocks/>
          </p:cNvGraphicFramePr>
          <p:nvPr/>
        </p:nvGraphicFramePr>
        <p:xfrm>
          <a:off x="207516" y="1125141"/>
          <a:ext cx="5373477" cy="3889028"/>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组合 23"/>
          <p:cNvGrpSpPr/>
          <p:nvPr/>
        </p:nvGrpSpPr>
        <p:grpSpPr>
          <a:xfrm>
            <a:off x="4206264" y="1843489"/>
            <a:ext cx="735389" cy="720000"/>
            <a:chOff x="1763228" y="1845121"/>
            <a:chExt cx="735389" cy="720000"/>
          </a:xfrm>
        </p:grpSpPr>
        <p:grpSp>
          <p:nvGrpSpPr>
            <p:cNvPr id="25" name="组合 4">
              <a:extLst>
                <a:ext uri="{FF2B5EF4-FFF2-40B4-BE49-F238E27FC236}">
                  <a16:creationId xmlns:a16="http://schemas.microsoft.com/office/drawing/2014/main" id="{9D6C0DBD-0155-7A4E-A2BF-78FAB3AE31E6}"/>
                </a:ext>
              </a:extLst>
            </p:cNvPr>
            <p:cNvGrpSpPr/>
            <p:nvPr/>
          </p:nvGrpSpPr>
          <p:grpSpPr>
            <a:xfrm>
              <a:off x="1763228" y="1845121"/>
              <a:ext cx="735389" cy="720000"/>
              <a:chOff x="1217468" y="2425584"/>
              <a:chExt cx="735389" cy="720000"/>
            </a:xfrm>
          </p:grpSpPr>
          <p:sp>
            <p:nvSpPr>
              <p:cNvPr id="27" name="Oval 12">
                <a:extLst>
                  <a:ext uri="{FF2B5EF4-FFF2-40B4-BE49-F238E27FC236}">
                    <a16:creationId xmlns:a16="http://schemas.microsoft.com/office/drawing/2014/main" id="{20E78CC6-503C-E647-B5B1-E2B28DA44038}"/>
                  </a:ext>
                </a:extLst>
              </p:cNvPr>
              <p:cNvSpPr>
                <a:spLocks noChangeArrowheads="1"/>
              </p:cNvSpPr>
              <p:nvPr/>
            </p:nvSpPr>
            <p:spPr bwMode="gray">
              <a:xfrm>
                <a:off x="1217468" y="2425584"/>
                <a:ext cx="720000" cy="720000"/>
              </a:xfrm>
              <a:prstGeom prst="ellipse">
                <a:avLst/>
              </a:prstGeom>
              <a:noFill/>
              <a:ln w="19050">
                <a:solidFill>
                  <a:schemeClr val="accent1"/>
                </a:solidFill>
                <a:prstDash val="solid"/>
                <a:round/>
                <a:headEnd/>
                <a:tailEnd/>
              </a:ln>
            </p:spPr>
            <p:txBody>
              <a:bodyPr lIns="18288" tIns="0" rIns="18288"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686868"/>
                  </a:buClr>
                  <a:buSzPct val="90000"/>
                  <a:buFont typeface="Wingdings" pitchFamily="2" charset="2"/>
                  <a:buNone/>
                </a:pPr>
                <a:endParaRPr lang="zh-CN" altLang="zh-CN" sz="2000">
                  <a:ln w="3175">
                    <a:solidFill>
                      <a:srgbClr val="2562E7"/>
                    </a:solidFill>
                  </a:ln>
                  <a:solidFill>
                    <a:srgbClr val="BFBFBF"/>
                  </a:solidFill>
                  <a:latin typeface="Arial" panose="020B0604020202020204" pitchFamily="34" charset="0"/>
                  <a:ea typeface="SimSun" pitchFamily="2" charset="-122"/>
                  <a:cs typeface="Arial" panose="020B0604020202020204" pitchFamily="34" charset="0"/>
                </a:endParaRPr>
              </a:p>
            </p:txBody>
          </p:sp>
          <p:sp>
            <p:nvSpPr>
              <p:cNvPr id="28" name="Rectangle 13">
                <a:extLst>
                  <a:ext uri="{FF2B5EF4-FFF2-40B4-BE49-F238E27FC236}">
                    <a16:creationId xmlns:a16="http://schemas.microsoft.com/office/drawing/2014/main" id="{F4F6B97A-D180-134D-A319-1F07623319DA}"/>
                  </a:ext>
                </a:extLst>
              </p:cNvPr>
              <p:cNvSpPr/>
              <p:nvPr/>
            </p:nvSpPr>
            <p:spPr bwMode="gray">
              <a:xfrm>
                <a:off x="1234235" y="2497770"/>
                <a:ext cx="718622" cy="615541"/>
              </a:xfrm>
              <a:prstGeom prst="rect">
                <a:avLst/>
              </a:prstGeom>
              <a:noFill/>
              <a:ln>
                <a:noFill/>
              </a:ln>
            </p:spPr>
            <p:txBody>
              <a:bodyPr wrap="square" lIns="18288" tIns="45714" rIns="18288"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26"/>
                  </a:spcBef>
                  <a:buClr>
                    <a:srgbClr val="686868"/>
                  </a:buClr>
                  <a:buSzPct val="90000"/>
                </a:pPr>
                <a:r>
                  <a:rPr lang="en-US" altLang="zh-CN" sz="1200" b="1" dirty="0">
                    <a:solidFill>
                      <a:schemeClr val="accent1"/>
                    </a:solidFill>
                    <a:latin typeface="Arial" panose="020B0604020202020204" pitchFamily="34" charset="0"/>
                    <a:ea typeface="Microsoft YaHei" pitchFamily="34" charset="-122"/>
                    <a:cs typeface="Arial" panose="020B0604020202020204" pitchFamily="34" charset="0"/>
                  </a:rPr>
                  <a:t>    </a:t>
                </a:r>
                <a:r>
                  <a:rPr lang="en-US" altLang="zh-CN" sz="1800" b="1" dirty="0">
                    <a:solidFill>
                      <a:schemeClr val="accent1"/>
                    </a:solidFill>
                    <a:latin typeface="Arial" panose="020B0604020202020204" pitchFamily="34" charset="0"/>
                    <a:ea typeface="Microsoft YaHei" pitchFamily="34" charset="-122"/>
                    <a:cs typeface="Arial" panose="020B0604020202020204" pitchFamily="34" charset="0"/>
                  </a:rPr>
                  <a:t>20</a:t>
                </a:r>
                <a:r>
                  <a:rPr lang="en-US" altLang="zh-CN" sz="1200" b="1" dirty="0">
                    <a:solidFill>
                      <a:schemeClr val="accent1"/>
                    </a:solidFill>
                    <a:latin typeface="Arial" panose="020B0604020202020204" pitchFamily="34" charset="0"/>
                    <a:ea typeface="Microsoft YaHei" pitchFamily="34" charset="-122"/>
                    <a:cs typeface="Arial" panose="020B0604020202020204" pitchFamily="34" charset="0"/>
                  </a:rPr>
                  <a:t> </a:t>
                </a:r>
                <a:r>
                  <a:rPr lang="en-US" altLang="zh-CN" sz="800" b="1" dirty="0">
                    <a:solidFill>
                      <a:schemeClr val="accent1"/>
                    </a:solidFill>
                    <a:latin typeface="Arial" panose="020B0604020202020204" pitchFamily="34" charset="0"/>
                    <a:ea typeface="Microsoft YaHei" pitchFamily="34" charset="-122"/>
                    <a:cs typeface="Arial" panose="020B0604020202020204" pitchFamily="34" charset="0"/>
                  </a:rPr>
                  <a:t>percentage points</a:t>
                </a:r>
                <a:endParaRPr lang="en-US" altLang="zh-CN" sz="1050" b="1" dirty="0">
                  <a:solidFill>
                    <a:schemeClr val="accent1"/>
                  </a:solidFill>
                  <a:latin typeface="Arial" panose="020B0604020202020204" pitchFamily="34" charset="0"/>
                  <a:ea typeface="Microsoft YaHei" pitchFamily="34" charset="-122"/>
                  <a:cs typeface="Arial" panose="020B0604020202020204" pitchFamily="34" charset="0"/>
                </a:endParaRPr>
              </a:p>
            </p:txBody>
          </p:sp>
        </p:grpSp>
        <p:sp>
          <p:nvSpPr>
            <p:cNvPr id="26" name="下箭头 25"/>
            <p:cNvSpPr/>
            <p:nvPr/>
          </p:nvSpPr>
          <p:spPr>
            <a:xfrm>
              <a:off x="1978571" y="1961584"/>
              <a:ext cx="47297" cy="229333"/>
            </a:xfrm>
            <a:prstGeom prst="downArrow">
              <a:avLst/>
            </a:prstGeom>
            <a:solidFill>
              <a:srgbClr val="4981F7"/>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华文细黑"/>
                <a:ea typeface="华文细黑"/>
                <a:cs typeface="华文细黑"/>
                <a:sym typeface="华文细黑"/>
              </a:endParaRPr>
            </a:p>
          </p:txBody>
        </p:sp>
      </p:grpSp>
      <p:sp>
        <p:nvSpPr>
          <p:cNvPr id="11" name="圆角矩形 99"/>
          <p:cNvSpPr>
            <a:spLocks noChangeArrowheads="1"/>
          </p:cNvSpPr>
          <p:nvPr/>
        </p:nvSpPr>
        <p:spPr bwMode="gray">
          <a:xfrm>
            <a:off x="333110" y="782241"/>
            <a:ext cx="8456706" cy="342900"/>
          </a:xfrm>
          <a:prstGeom prst="roundRect">
            <a:avLst/>
          </a:prstGeom>
          <a:solidFill>
            <a:schemeClr val="accent1"/>
          </a:solidFill>
          <a:ln>
            <a:noFill/>
          </a:ln>
        </p:spPr>
        <p:txBody>
          <a:bodyPr wrap="none" lIns="0" tIns="0" rIns="0" bIns="0" anchor="ctr" anchorCtr="1"/>
          <a:lstStyle>
            <a:lvl1pPr defTabSz="820738">
              <a:defRPr>
                <a:solidFill>
                  <a:schemeClr val="tx1"/>
                </a:solidFill>
                <a:latin typeface="Calibri" panose="020F0502020204030204" pitchFamily="34" charset="0"/>
                <a:ea typeface="宋体" panose="02010600030101010101" pitchFamily="2" charset="-122"/>
              </a:defRPr>
            </a:lvl1pPr>
            <a:lvl2pPr marL="742950" indent="-285750" defTabSz="820738">
              <a:defRPr>
                <a:solidFill>
                  <a:schemeClr val="tx1"/>
                </a:solidFill>
                <a:latin typeface="Calibri" panose="020F0502020204030204" pitchFamily="34" charset="0"/>
                <a:ea typeface="宋体" panose="02010600030101010101" pitchFamily="2" charset="-122"/>
              </a:defRPr>
            </a:lvl2pPr>
            <a:lvl3pPr marL="1143000" indent="-228600" defTabSz="820738">
              <a:defRPr>
                <a:solidFill>
                  <a:schemeClr val="tx1"/>
                </a:solidFill>
                <a:latin typeface="Calibri" panose="020F0502020204030204" pitchFamily="34" charset="0"/>
                <a:ea typeface="宋体" panose="02010600030101010101" pitchFamily="2" charset="-122"/>
              </a:defRPr>
            </a:lvl3pPr>
            <a:lvl4pPr marL="1600200" indent="-228600" defTabSz="820738">
              <a:defRPr>
                <a:solidFill>
                  <a:schemeClr val="tx1"/>
                </a:solidFill>
                <a:latin typeface="Calibri" panose="020F0502020204030204" pitchFamily="34" charset="0"/>
                <a:ea typeface="宋体" panose="02010600030101010101" pitchFamily="2" charset="-122"/>
              </a:defRPr>
            </a:lvl4pPr>
            <a:lvl5pPr marL="2057400" indent="-228600" defTabSz="820738">
              <a:defRPr>
                <a:solidFill>
                  <a:schemeClr val="tx1"/>
                </a:solidFill>
                <a:latin typeface="Calibri" panose="020F0502020204030204" pitchFamily="34" charset="0"/>
                <a:ea typeface="宋体" panose="02010600030101010101" pitchFamily="2" charset="-122"/>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hangingPunct="1"/>
            <a:r>
              <a:rPr lang="en-US" altLang="zh-CN" b="1" dirty="0">
                <a:solidFill>
                  <a:schemeClr val="bg1"/>
                </a:solidFill>
                <a:latin typeface="Arial" panose="020B0604020202020204" pitchFamily="34" charset="0"/>
                <a:cs typeface="Arial" panose="020B0604020202020204" pitchFamily="34" charset="0"/>
              </a:rPr>
              <a:t>Expenses as % of Total Revenue</a:t>
            </a:r>
            <a:endParaRPr lang="en-US" altLang="zh-CN" b="1" baseline="30000" dirty="0">
              <a:solidFill>
                <a:schemeClr val="bg1"/>
              </a:solidFill>
              <a:latin typeface="Arial" panose="020B0604020202020204" pitchFamily="34" charset="0"/>
              <a:cs typeface="Arial" panose="020B0604020202020204" pitchFamily="34" charset="0"/>
            </a:endParaRPr>
          </a:p>
        </p:txBody>
      </p:sp>
      <p:sp>
        <p:nvSpPr>
          <p:cNvPr id="34" name="Shape 1545">
            <a:extLst>
              <a:ext uri="{FF2B5EF4-FFF2-40B4-BE49-F238E27FC236}">
                <a16:creationId xmlns:a16="http://schemas.microsoft.com/office/drawing/2014/main" id="{92960630-182A-0747-AC92-A44FB32669E1}"/>
              </a:ext>
            </a:extLst>
          </p:cNvPr>
          <p:cNvSpPr/>
          <p:nvPr/>
        </p:nvSpPr>
        <p:spPr bwMode="gray">
          <a:xfrm>
            <a:off x="385876" y="243587"/>
            <a:ext cx="6862769" cy="246221"/>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a:lnSpc>
                <a:spcPct val="100000"/>
              </a:lnSpc>
              <a:defRPr sz="1800">
                <a:solidFill>
                  <a:srgbClr val="000000"/>
                </a:solidFill>
              </a:defRPr>
            </a:pPr>
            <a:r>
              <a:rPr lang="en-US" altLang="zh-CN" sz="155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Cost Optimization Initiatives and Expenses</a:t>
            </a:r>
          </a:p>
        </p:txBody>
      </p:sp>
      <p:cxnSp>
        <p:nvCxnSpPr>
          <p:cNvPr id="12" name="Straight Connector 11">
            <a:extLst>
              <a:ext uri="{FF2B5EF4-FFF2-40B4-BE49-F238E27FC236}">
                <a16:creationId xmlns:a16="http://schemas.microsoft.com/office/drawing/2014/main" id="{7532D69C-E427-5348-A48D-752491D48F1C}"/>
              </a:ext>
            </a:extLst>
          </p:cNvPr>
          <p:cNvCxnSpPr>
            <a:cxnSpLocks/>
          </p:cNvCxnSpPr>
          <p:nvPr/>
        </p:nvCxnSpPr>
        <p:spPr bwMode="gray">
          <a:xfrm>
            <a:off x="2865679" y="1390874"/>
            <a:ext cx="0" cy="2523901"/>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763228" y="1845121"/>
            <a:ext cx="735389" cy="720000"/>
            <a:chOff x="1763228" y="1845121"/>
            <a:chExt cx="735389" cy="720000"/>
          </a:xfrm>
        </p:grpSpPr>
        <p:grpSp>
          <p:nvGrpSpPr>
            <p:cNvPr id="18" name="组合 4">
              <a:extLst>
                <a:ext uri="{FF2B5EF4-FFF2-40B4-BE49-F238E27FC236}">
                  <a16:creationId xmlns:a16="http://schemas.microsoft.com/office/drawing/2014/main" id="{9D6C0DBD-0155-7A4E-A2BF-78FAB3AE31E6}"/>
                </a:ext>
              </a:extLst>
            </p:cNvPr>
            <p:cNvGrpSpPr/>
            <p:nvPr/>
          </p:nvGrpSpPr>
          <p:grpSpPr>
            <a:xfrm>
              <a:off x="1763228" y="1845121"/>
              <a:ext cx="735389" cy="720000"/>
              <a:chOff x="1217468" y="2425584"/>
              <a:chExt cx="735389" cy="720000"/>
            </a:xfrm>
          </p:grpSpPr>
          <p:sp>
            <p:nvSpPr>
              <p:cNvPr id="19" name="Oval 12">
                <a:extLst>
                  <a:ext uri="{FF2B5EF4-FFF2-40B4-BE49-F238E27FC236}">
                    <a16:creationId xmlns:a16="http://schemas.microsoft.com/office/drawing/2014/main" id="{20E78CC6-503C-E647-B5B1-E2B28DA44038}"/>
                  </a:ext>
                </a:extLst>
              </p:cNvPr>
              <p:cNvSpPr>
                <a:spLocks noChangeArrowheads="1"/>
              </p:cNvSpPr>
              <p:nvPr/>
            </p:nvSpPr>
            <p:spPr bwMode="gray">
              <a:xfrm>
                <a:off x="1217468" y="2425584"/>
                <a:ext cx="720000" cy="720000"/>
              </a:xfrm>
              <a:prstGeom prst="ellipse">
                <a:avLst/>
              </a:prstGeom>
              <a:noFill/>
              <a:ln w="19050">
                <a:solidFill>
                  <a:schemeClr val="accent1"/>
                </a:solidFill>
                <a:prstDash val="solid"/>
                <a:round/>
                <a:headEnd/>
                <a:tailEnd/>
              </a:ln>
            </p:spPr>
            <p:txBody>
              <a:bodyPr lIns="18288" tIns="0" rIns="18288"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686868"/>
                  </a:buClr>
                  <a:buSzPct val="90000"/>
                  <a:buFont typeface="Wingdings" pitchFamily="2" charset="2"/>
                  <a:buNone/>
                </a:pPr>
                <a:endParaRPr lang="zh-CN" altLang="zh-CN" sz="2000">
                  <a:ln w="3175">
                    <a:solidFill>
                      <a:srgbClr val="2562E7"/>
                    </a:solidFill>
                  </a:ln>
                  <a:solidFill>
                    <a:srgbClr val="BFBFBF"/>
                  </a:solidFill>
                  <a:latin typeface="Arial" panose="020B0604020202020204" pitchFamily="34" charset="0"/>
                  <a:ea typeface="SimSun" pitchFamily="2" charset="-122"/>
                  <a:cs typeface="Arial" panose="020B0604020202020204" pitchFamily="34" charset="0"/>
                </a:endParaRPr>
              </a:p>
            </p:txBody>
          </p:sp>
          <p:sp>
            <p:nvSpPr>
              <p:cNvPr id="20" name="Rectangle 13">
                <a:extLst>
                  <a:ext uri="{FF2B5EF4-FFF2-40B4-BE49-F238E27FC236}">
                    <a16:creationId xmlns:a16="http://schemas.microsoft.com/office/drawing/2014/main" id="{F4F6B97A-D180-134D-A319-1F07623319DA}"/>
                  </a:ext>
                </a:extLst>
              </p:cNvPr>
              <p:cNvSpPr/>
              <p:nvPr/>
            </p:nvSpPr>
            <p:spPr bwMode="gray">
              <a:xfrm>
                <a:off x="1234235" y="2497770"/>
                <a:ext cx="718622" cy="615541"/>
              </a:xfrm>
              <a:prstGeom prst="rect">
                <a:avLst/>
              </a:prstGeom>
              <a:noFill/>
              <a:ln>
                <a:noFill/>
              </a:ln>
            </p:spPr>
            <p:txBody>
              <a:bodyPr wrap="square" lIns="18288" tIns="45714" rIns="18288"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26"/>
                  </a:spcBef>
                  <a:buClr>
                    <a:srgbClr val="686868"/>
                  </a:buClr>
                  <a:buSzPct val="90000"/>
                </a:pPr>
                <a:r>
                  <a:rPr lang="en-US" altLang="zh-CN" sz="1200" b="1" dirty="0">
                    <a:solidFill>
                      <a:schemeClr val="accent1"/>
                    </a:solidFill>
                    <a:latin typeface="Arial" panose="020B0604020202020204" pitchFamily="34" charset="0"/>
                    <a:ea typeface="Microsoft YaHei" pitchFamily="34" charset="-122"/>
                    <a:cs typeface="Arial" panose="020B0604020202020204" pitchFamily="34" charset="0"/>
                  </a:rPr>
                  <a:t>    </a:t>
                </a:r>
                <a:r>
                  <a:rPr lang="en-US" altLang="zh-CN" sz="1800" b="1" dirty="0">
                    <a:solidFill>
                      <a:schemeClr val="accent1"/>
                    </a:solidFill>
                    <a:latin typeface="Arial" panose="020B0604020202020204" pitchFamily="34" charset="0"/>
                    <a:ea typeface="Microsoft YaHei" pitchFamily="34" charset="-122"/>
                    <a:cs typeface="Arial" panose="020B0604020202020204" pitchFamily="34" charset="0"/>
                  </a:rPr>
                  <a:t>31</a:t>
                </a:r>
                <a:r>
                  <a:rPr lang="en-US" altLang="zh-CN" sz="1200" b="1" dirty="0">
                    <a:solidFill>
                      <a:schemeClr val="accent1"/>
                    </a:solidFill>
                    <a:latin typeface="Arial" panose="020B0604020202020204" pitchFamily="34" charset="0"/>
                    <a:ea typeface="Microsoft YaHei" pitchFamily="34" charset="-122"/>
                    <a:cs typeface="Arial" panose="020B0604020202020204" pitchFamily="34" charset="0"/>
                  </a:rPr>
                  <a:t> </a:t>
                </a:r>
                <a:r>
                  <a:rPr lang="en-US" altLang="zh-CN" sz="800" b="1" dirty="0">
                    <a:solidFill>
                      <a:schemeClr val="accent1"/>
                    </a:solidFill>
                    <a:latin typeface="Arial" panose="020B0604020202020204" pitchFamily="34" charset="0"/>
                    <a:ea typeface="Microsoft YaHei" pitchFamily="34" charset="-122"/>
                    <a:cs typeface="Arial" panose="020B0604020202020204" pitchFamily="34" charset="0"/>
                  </a:rPr>
                  <a:t>percentage points</a:t>
                </a:r>
                <a:endParaRPr lang="en-US" altLang="zh-CN" sz="1050" b="1" dirty="0">
                  <a:solidFill>
                    <a:schemeClr val="accent1"/>
                  </a:solidFill>
                  <a:latin typeface="Arial" panose="020B0604020202020204" pitchFamily="34" charset="0"/>
                  <a:ea typeface="Microsoft YaHei" pitchFamily="34" charset="-122"/>
                  <a:cs typeface="Arial" panose="020B0604020202020204" pitchFamily="34" charset="0"/>
                </a:endParaRPr>
              </a:p>
            </p:txBody>
          </p:sp>
        </p:grpSp>
        <p:sp>
          <p:nvSpPr>
            <p:cNvPr id="2" name="下箭头 1"/>
            <p:cNvSpPr/>
            <p:nvPr/>
          </p:nvSpPr>
          <p:spPr>
            <a:xfrm>
              <a:off x="1978571" y="1961584"/>
              <a:ext cx="47297" cy="229333"/>
            </a:xfrm>
            <a:prstGeom prst="downArrow">
              <a:avLst/>
            </a:prstGeom>
            <a:solidFill>
              <a:srgbClr val="4981F7"/>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华文细黑"/>
                <a:ea typeface="华文细黑"/>
                <a:cs typeface="华文细黑"/>
                <a:sym typeface="华文细黑"/>
              </a:endParaRPr>
            </a:p>
          </p:txBody>
        </p:sp>
      </p:grpSp>
      <p:sp>
        <p:nvSpPr>
          <p:cNvPr id="17" name="文本框 16">
            <a:extLst>
              <a:ext uri="{FF2B5EF4-FFF2-40B4-BE49-F238E27FC236}">
                <a16:creationId xmlns:a16="http://schemas.microsoft.com/office/drawing/2014/main" id="{182A9AE2-E132-714D-9208-E36EA835F6A5}"/>
              </a:ext>
            </a:extLst>
          </p:cNvPr>
          <p:cNvSpPr txBox="1"/>
          <p:nvPr/>
        </p:nvSpPr>
        <p:spPr>
          <a:xfrm>
            <a:off x="5580993" y="1818030"/>
            <a:ext cx="3406152" cy="25032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71450" indent="-171450">
              <a:buClr>
                <a:schemeClr val="accent1"/>
              </a:buClr>
              <a:buFont typeface="Wingdings" pitchFamily="2" charset="2"/>
              <a:buChar char="n"/>
            </a:pPr>
            <a:r>
              <a:rPr lang="en-US" altLang="zh-CN" dirty="0">
                <a:latin typeface="+mn-lt"/>
              </a:rPr>
              <a:t>The company continued to execute on cost optimization initiatives, closely scrutinizing existing business lines and consolidating overlapping resources to enhance operating efficiency and optimize cost</a:t>
            </a:r>
            <a:r>
              <a:rPr lang="zh-CN" altLang="en-US" dirty="0">
                <a:latin typeface="+mn-lt"/>
              </a:rPr>
              <a:t> </a:t>
            </a:r>
            <a:r>
              <a:rPr lang="en-US" altLang="zh-CN" dirty="0">
                <a:latin typeface="+mn-lt"/>
              </a:rPr>
              <a:t>structure, resulting in reduction in operating expense.</a:t>
            </a:r>
          </a:p>
          <a:p>
            <a:pPr>
              <a:buClr>
                <a:schemeClr val="accent1"/>
              </a:buClr>
            </a:pPr>
            <a:endParaRPr lang="en-US" altLang="zh-CN" dirty="0">
              <a:latin typeface="+mn-lt"/>
            </a:endParaRPr>
          </a:p>
          <a:p>
            <a:pPr marL="171450" indent="-171450">
              <a:buClr>
                <a:schemeClr val="accent1"/>
              </a:buClr>
              <a:buFont typeface="Wingdings" pitchFamily="2" charset="2"/>
              <a:buChar char="n"/>
            </a:pPr>
            <a:r>
              <a:rPr lang="en-US" altLang="zh-CN" dirty="0">
                <a:latin typeface="+mn-lt"/>
              </a:rPr>
              <a:t>Total operating expenses as % of revenue in 2021 decreased</a:t>
            </a:r>
            <a:r>
              <a:rPr lang="zh-CN" altLang="en-US" dirty="0">
                <a:latin typeface="+mn-lt"/>
              </a:rPr>
              <a:t> </a:t>
            </a:r>
            <a:r>
              <a:rPr lang="en-US" altLang="zh-CN" dirty="0">
                <a:latin typeface="+mn-lt"/>
              </a:rPr>
              <a:t>by 20% percentage</a:t>
            </a:r>
            <a:r>
              <a:rPr lang="zh-CN" altLang="en-US" dirty="0">
                <a:latin typeface="+mn-lt"/>
              </a:rPr>
              <a:t> </a:t>
            </a:r>
            <a:r>
              <a:rPr lang="en-US" altLang="zh-CN" dirty="0">
                <a:latin typeface="+mn-lt"/>
              </a:rPr>
              <a:t>points</a:t>
            </a:r>
            <a:r>
              <a:rPr lang="zh-CN" altLang="en-US" dirty="0">
                <a:latin typeface="+mn-lt"/>
              </a:rPr>
              <a:t> </a:t>
            </a:r>
            <a:r>
              <a:rPr lang="en-US" altLang="zh-CN" dirty="0">
                <a:latin typeface="+mn-lt"/>
              </a:rPr>
              <a:t>compared</a:t>
            </a:r>
            <a:r>
              <a:rPr lang="zh-CN" altLang="en-US" dirty="0">
                <a:latin typeface="+mn-lt"/>
              </a:rPr>
              <a:t> </a:t>
            </a:r>
            <a:r>
              <a:rPr lang="en-US" altLang="zh-CN" dirty="0">
                <a:latin typeface="+mn-lt"/>
              </a:rPr>
              <a:t>with</a:t>
            </a:r>
            <a:r>
              <a:rPr lang="zh-CN" altLang="en-US" dirty="0">
                <a:latin typeface="+mn-lt"/>
              </a:rPr>
              <a:t> </a:t>
            </a:r>
            <a:r>
              <a:rPr lang="en-US" altLang="zh-CN" dirty="0">
                <a:latin typeface="+mn-lt"/>
              </a:rPr>
              <a:t>2020. </a:t>
            </a:r>
          </a:p>
          <a:p>
            <a:pPr>
              <a:buClr>
                <a:schemeClr val="accent1"/>
              </a:buClr>
            </a:pPr>
            <a:endParaRPr lang="en-US" altLang="zh-CN" dirty="0">
              <a:latin typeface="+mn-lt"/>
            </a:endParaRPr>
          </a:p>
          <a:p>
            <a:pPr marL="171450" indent="-171450">
              <a:buClr>
                <a:schemeClr val="accent1"/>
              </a:buClr>
              <a:buFont typeface="Wingdings" pitchFamily="2" charset="2"/>
              <a:buChar char="n"/>
            </a:pPr>
            <a:r>
              <a:rPr lang="en-US" altLang="zh-CN" dirty="0">
                <a:latin typeface="+mn-lt"/>
              </a:rPr>
              <a:t>The efficiency improvements are expected to continuously benefit operations in 2022.</a:t>
            </a:r>
          </a:p>
        </p:txBody>
      </p:sp>
    </p:spTree>
    <p:extLst>
      <p:ext uri="{BB962C8B-B14F-4D97-AF65-F5344CB8AC3E}">
        <p14:creationId xmlns:p14="http://schemas.microsoft.com/office/powerpoint/2010/main" val="25105138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992023F-1A6A-2443-A64F-5BF66D4F139D}"/>
              </a:ext>
            </a:extLst>
          </p:cNvPr>
          <p:cNvGraphicFramePr/>
          <p:nvPr/>
        </p:nvGraphicFramePr>
        <p:xfrm>
          <a:off x="4504346" y="1180481"/>
          <a:ext cx="4437815" cy="3718230"/>
        </p:xfrm>
        <a:graphic>
          <a:graphicData uri="http://schemas.openxmlformats.org/drawingml/2006/chart">
            <c:chart xmlns:c="http://schemas.openxmlformats.org/drawingml/2006/chart" xmlns:r="http://schemas.openxmlformats.org/officeDocument/2006/relationships" r:id="rId3"/>
          </a:graphicData>
        </a:graphic>
      </p:graphicFrame>
      <p:grpSp>
        <p:nvGrpSpPr>
          <p:cNvPr id="39" name="组合 38"/>
          <p:cNvGrpSpPr/>
          <p:nvPr/>
        </p:nvGrpSpPr>
        <p:grpSpPr>
          <a:xfrm>
            <a:off x="3594191" y="1353701"/>
            <a:ext cx="590011" cy="585212"/>
            <a:chOff x="1427974" y="2903708"/>
            <a:chExt cx="590011" cy="585212"/>
          </a:xfrm>
        </p:grpSpPr>
        <p:grpSp>
          <p:nvGrpSpPr>
            <p:cNvPr id="40" name="组合 4">
              <a:extLst>
                <a:ext uri="{FF2B5EF4-FFF2-40B4-BE49-F238E27FC236}">
                  <a16:creationId xmlns:a16="http://schemas.microsoft.com/office/drawing/2014/main" id="{D958EA79-985D-844E-9647-0D66C30F89FE}"/>
                </a:ext>
              </a:extLst>
            </p:cNvPr>
            <p:cNvGrpSpPr/>
            <p:nvPr/>
          </p:nvGrpSpPr>
          <p:grpSpPr>
            <a:xfrm>
              <a:off x="1427974" y="2903708"/>
              <a:ext cx="590011" cy="585212"/>
              <a:chOff x="1217468" y="2425583"/>
              <a:chExt cx="720000" cy="720000"/>
            </a:xfrm>
          </p:grpSpPr>
          <p:sp>
            <p:nvSpPr>
              <p:cNvPr id="42" name="Oval 12">
                <a:extLst>
                  <a:ext uri="{FF2B5EF4-FFF2-40B4-BE49-F238E27FC236}">
                    <a16:creationId xmlns:a16="http://schemas.microsoft.com/office/drawing/2014/main" id="{31C90DBB-F3C9-1B4A-B98F-92655545AA51}"/>
                  </a:ext>
                </a:extLst>
              </p:cNvPr>
              <p:cNvSpPr>
                <a:spLocks noChangeArrowheads="1"/>
              </p:cNvSpPr>
              <p:nvPr/>
            </p:nvSpPr>
            <p:spPr bwMode="gray">
              <a:xfrm>
                <a:off x="1217468" y="2425583"/>
                <a:ext cx="720000" cy="720000"/>
              </a:xfrm>
              <a:prstGeom prst="ellipse">
                <a:avLst/>
              </a:prstGeom>
              <a:noFill/>
              <a:ln w="19050">
                <a:solidFill>
                  <a:schemeClr val="accent1"/>
                </a:solidFill>
                <a:prstDash val="solid"/>
                <a:round/>
                <a:headEnd/>
                <a:tailEnd/>
              </a:ln>
            </p:spPr>
            <p:txBody>
              <a:bodyPr lIns="18288" tIns="0" rIns="18288"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686868"/>
                  </a:buClr>
                  <a:buSzPct val="90000"/>
                  <a:buFont typeface="Wingdings" pitchFamily="2" charset="2"/>
                  <a:buNone/>
                </a:pPr>
                <a:endParaRPr lang="zh-CN" altLang="zh-CN" sz="2000">
                  <a:ln w="3175">
                    <a:solidFill>
                      <a:srgbClr val="2562E7"/>
                    </a:solidFill>
                  </a:ln>
                  <a:solidFill>
                    <a:srgbClr val="BFBFBF"/>
                  </a:solidFill>
                  <a:latin typeface="Arial" panose="020B0604020202020204" pitchFamily="34" charset="0"/>
                  <a:ea typeface="SimSun" pitchFamily="2" charset="-122"/>
                  <a:cs typeface="Arial" panose="020B0604020202020204" pitchFamily="34" charset="0"/>
                </a:endParaRPr>
              </a:p>
            </p:txBody>
          </p:sp>
          <p:sp>
            <p:nvSpPr>
              <p:cNvPr id="43" name="Rectangle 13">
                <a:extLst>
                  <a:ext uri="{FF2B5EF4-FFF2-40B4-BE49-F238E27FC236}">
                    <a16:creationId xmlns:a16="http://schemas.microsoft.com/office/drawing/2014/main" id="{70067A2A-D0C3-2B47-A382-77C4A6278BA9}"/>
                  </a:ext>
                </a:extLst>
              </p:cNvPr>
              <p:cNvSpPr/>
              <p:nvPr/>
            </p:nvSpPr>
            <p:spPr bwMode="gray">
              <a:xfrm>
                <a:off x="1217468" y="2624659"/>
                <a:ext cx="718623" cy="302917"/>
              </a:xfrm>
              <a:prstGeom prst="rect">
                <a:avLst/>
              </a:prstGeom>
              <a:noFill/>
              <a:ln>
                <a:noFill/>
              </a:ln>
            </p:spPr>
            <p:txBody>
              <a:bodyPr wrap="square" lIns="18288" tIns="45714" rIns="18288"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26"/>
                  </a:spcBef>
                  <a:buClr>
                    <a:srgbClr val="686868"/>
                  </a:buClr>
                  <a:buSzPct val="90000"/>
                </a:pPr>
                <a:r>
                  <a:rPr lang="en-US" altLang="zh-CN" sz="1000" b="1" dirty="0">
                    <a:solidFill>
                      <a:schemeClr val="accent1"/>
                    </a:solidFill>
                    <a:latin typeface="Arial" panose="020B0604020202020204" pitchFamily="34" charset="0"/>
                    <a:ea typeface="Microsoft YaHei" pitchFamily="34" charset="-122"/>
                    <a:cs typeface="Arial" panose="020B0604020202020204" pitchFamily="34" charset="0"/>
                  </a:rPr>
                  <a:t>     34.6%</a:t>
                </a:r>
              </a:p>
            </p:txBody>
          </p:sp>
        </p:grpSp>
        <p:sp>
          <p:nvSpPr>
            <p:cNvPr id="41" name="下箭头 40"/>
            <p:cNvSpPr/>
            <p:nvPr/>
          </p:nvSpPr>
          <p:spPr>
            <a:xfrm>
              <a:off x="1513051" y="3065516"/>
              <a:ext cx="45719" cy="247253"/>
            </a:xfrm>
            <a:prstGeom prst="downArrow">
              <a:avLst/>
            </a:prstGeom>
            <a:solidFill>
              <a:srgbClr val="4981F7"/>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华文细黑"/>
                <a:ea typeface="华文细黑"/>
                <a:cs typeface="华文细黑"/>
                <a:sym typeface="华文细黑"/>
              </a:endParaRPr>
            </a:p>
          </p:txBody>
        </p:sp>
      </p:grpSp>
      <p:graphicFrame>
        <p:nvGraphicFramePr>
          <p:cNvPr id="2" name="Chart 1">
            <a:extLst>
              <a:ext uri="{FF2B5EF4-FFF2-40B4-BE49-F238E27FC236}">
                <a16:creationId xmlns:a16="http://schemas.microsoft.com/office/drawing/2014/main" id="{BD53F22D-2BE8-2F4D-A110-5E5CFB816CA9}"/>
              </a:ext>
            </a:extLst>
          </p:cNvPr>
          <p:cNvGraphicFramePr/>
          <p:nvPr/>
        </p:nvGraphicFramePr>
        <p:xfrm>
          <a:off x="394138" y="1168864"/>
          <a:ext cx="4177862" cy="3772285"/>
        </p:xfrm>
        <a:graphic>
          <a:graphicData uri="http://schemas.openxmlformats.org/drawingml/2006/chart">
            <c:chart xmlns:c="http://schemas.openxmlformats.org/drawingml/2006/chart" xmlns:r="http://schemas.openxmlformats.org/officeDocument/2006/relationships" r:id="rId4"/>
          </a:graphicData>
        </a:graphic>
      </p:graphicFrame>
      <p:sp>
        <p:nvSpPr>
          <p:cNvPr id="25" name="Shape 1545"/>
          <p:cNvSpPr/>
          <p:nvPr/>
        </p:nvSpPr>
        <p:spPr>
          <a:xfrm>
            <a:off x="29012" y="244789"/>
            <a:ext cx="7492199"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marL="320040">
              <a:lnSpc>
                <a:spcPct val="100000"/>
              </a:lnSpc>
              <a:defRPr sz="1800">
                <a:solidFill>
                  <a:srgbClr val="000000"/>
                </a:solidFill>
              </a:defRPr>
            </a:pPr>
            <a:r>
              <a:rPr lang="en-GB" altLang="zh-CN" sz="140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Second Half </a:t>
            </a:r>
            <a:r>
              <a:rPr lang="en-US" altLang="zh-CN" sz="140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and Full Year</a:t>
            </a:r>
            <a:r>
              <a:rPr lang="en-GB" altLang="zh-CN" sz="140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 </a:t>
            </a:r>
            <a:r>
              <a:rPr lang="en-US" altLang="zh-CN" sz="140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rPr>
              <a:t>Net Loss and Adjusted Net Loss </a:t>
            </a:r>
            <a:endParaRPr lang="en-US" sz="1400" b="0" dirty="0">
              <a:solidFill>
                <a:schemeClr val="tx1">
                  <a:lumMod val="65000"/>
                  <a:lumOff val="35000"/>
                </a:schemeClr>
              </a:solidFill>
              <a:latin typeface="Arial" panose="020B0604020202020204" pitchFamily="34" charset="0"/>
              <a:ea typeface="微软雅黑" pitchFamily="34" charset="-122"/>
              <a:cs typeface="Arial" panose="020B0604020202020204" pitchFamily="34" charset="0"/>
            </a:endParaRPr>
          </a:p>
        </p:txBody>
      </p:sp>
      <p:sp>
        <p:nvSpPr>
          <p:cNvPr id="31" name="Shape 1546"/>
          <p:cNvSpPr/>
          <p:nvPr/>
        </p:nvSpPr>
        <p:spPr>
          <a:xfrm>
            <a:off x="758938" y="355034"/>
            <a:ext cx="3426392"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endParaRPr sz="100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文本框 10"/>
          <p:cNvSpPr txBox="1"/>
          <p:nvPr/>
        </p:nvSpPr>
        <p:spPr>
          <a:xfrm>
            <a:off x="4571999" y="4876144"/>
            <a:ext cx="4233863" cy="215444"/>
          </a:xfrm>
          <a:prstGeom prst="rect">
            <a:avLst/>
          </a:prstGeom>
          <a:noFill/>
          <a:ln>
            <a:noFill/>
          </a:ln>
        </p:spPr>
        <p:txBody>
          <a:bodyPr wrap="square" lIns="0" rtlCol="0" anchor="b"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18872" indent="-118872"/>
            <a:r>
              <a:rPr lang="en-US" altLang="zh-CN" sz="800" i="1" baseline="30000" dirty="0">
                <a:solidFill>
                  <a:schemeClr val="bg1">
                    <a:lumMod val="50000"/>
                  </a:schemeClr>
                </a:solidFill>
                <a:latin typeface="Arial" panose="020B0604020202020204" pitchFamily="34" charset="0"/>
                <a:cs typeface="Arial" panose="020B0604020202020204" pitchFamily="34" charset="0"/>
              </a:rPr>
              <a:t>1	</a:t>
            </a:r>
            <a:r>
              <a:rPr lang="en-US" altLang="zh-CN" sz="800" i="1" dirty="0">
                <a:solidFill>
                  <a:schemeClr val="bg1">
                    <a:lumMod val="50000"/>
                  </a:schemeClr>
                </a:solidFill>
                <a:latin typeface="Arial" panose="020B0604020202020204" pitchFamily="34" charset="0"/>
                <a:cs typeface="Arial" panose="020B0604020202020204" pitchFamily="34" charset="0"/>
              </a:rPr>
              <a:t>Non-GAAP basis; excluding stock-based compensation expense, and impairment loss.</a:t>
            </a:r>
          </a:p>
        </p:txBody>
      </p:sp>
      <p:cxnSp>
        <p:nvCxnSpPr>
          <p:cNvPr id="14" name="Straight Connector 13"/>
          <p:cNvCxnSpPr>
            <a:cxnSpLocks/>
          </p:cNvCxnSpPr>
          <p:nvPr/>
        </p:nvCxnSpPr>
        <p:spPr>
          <a:xfrm>
            <a:off x="4505226" y="1738580"/>
            <a:ext cx="0" cy="2546815"/>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圆角矩形 99"/>
          <p:cNvSpPr>
            <a:spLocks noChangeArrowheads="1"/>
          </p:cNvSpPr>
          <p:nvPr/>
        </p:nvSpPr>
        <p:spPr bwMode="gray">
          <a:xfrm>
            <a:off x="394139" y="725328"/>
            <a:ext cx="8411724" cy="349200"/>
          </a:xfrm>
          <a:prstGeom prst="roundRect">
            <a:avLst/>
          </a:prstGeom>
          <a:solidFill>
            <a:schemeClr val="accent1"/>
          </a:solidFill>
          <a:ln>
            <a:noFill/>
          </a:ln>
        </p:spPr>
        <p:txBody>
          <a:bodyPr wrap="none" lIns="0" tIns="0" rIns="0" bIns="0" anchor="ctr" anchorCtr="1"/>
          <a:lstStyle/>
          <a:p>
            <a:pPr algn="ctr" eaLnBrk="1" hangingPunct="1">
              <a:lnSpc>
                <a:spcPct val="95000"/>
              </a:lnSpc>
              <a:spcAft>
                <a:spcPct val="37000"/>
              </a:spcAft>
            </a:pPr>
            <a:r>
              <a:rPr lang="en-US" altLang="zh-CN" b="1" dirty="0">
                <a:solidFill>
                  <a:schemeClr val="bg1"/>
                </a:solidFill>
                <a:latin typeface="Arial" panose="020B0604020202020204" pitchFamily="34" charset="0"/>
                <a:ea typeface="楷体" panose="02010609060101010101" pitchFamily="49" charset="-122"/>
                <a:cs typeface="Arial" panose="020B0604020202020204" pitchFamily="34" charset="0"/>
              </a:rPr>
              <a:t>Net Loss and Adjusted Net Loss</a:t>
            </a:r>
            <a:r>
              <a:rPr lang="en-US" altLang="zh-CN" b="1" baseline="30000" dirty="0">
                <a:solidFill>
                  <a:schemeClr val="bg1"/>
                </a:solidFill>
                <a:latin typeface="Arial" panose="020B0604020202020204" pitchFamily="34" charset="0"/>
                <a:ea typeface="楷体" panose="02010609060101010101" pitchFamily="49" charset="-122"/>
                <a:cs typeface="Arial" panose="020B0604020202020204" pitchFamily="34" charset="0"/>
              </a:rPr>
              <a:t>1</a:t>
            </a:r>
          </a:p>
        </p:txBody>
      </p:sp>
      <p:sp>
        <p:nvSpPr>
          <p:cNvPr id="20" name="TextBox 19"/>
          <p:cNvSpPr txBox="1"/>
          <p:nvPr/>
        </p:nvSpPr>
        <p:spPr bwMode="gray">
          <a:xfrm>
            <a:off x="380564" y="1116485"/>
            <a:ext cx="909213" cy="215444"/>
          </a:xfrm>
          <a:prstGeom prst="rect">
            <a:avLst/>
          </a:prstGeom>
          <a:noFill/>
        </p:spPr>
        <p:txBody>
          <a:bodyPr wrap="square" rtlCol="0">
            <a:spAutoFit/>
          </a:bodyPr>
          <a:lstStyle/>
          <a:p>
            <a:r>
              <a:rPr lang="en-US" sz="800" b="1" i="1" dirty="0">
                <a:latin typeface="Arial" panose="020B0604020202020204" pitchFamily="34" charset="0"/>
                <a:cs typeface="Arial" panose="020B0604020202020204" pitchFamily="34" charset="0"/>
              </a:rPr>
              <a:t>RMB </a:t>
            </a:r>
            <a:r>
              <a:rPr lang="en-US" altLang="zh-CN" sz="800" b="1" i="1" dirty="0">
                <a:latin typeface="Arial" panose="020B0604020202020204" pitchFamily="34" charset="0"/>
                <a:cs typeface="Arial" panose="020B0604020202020204" pitchFamily="34" charset="0"/>
              </a:rPr>
              <a:t>mm</a:t>
            </a:r>
            <a:endParaRPr lang="en-US" sz="800" b="1" i="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AD93576-1D9D-1E45-A083-6809D1A05ED6}"/>
              </a:ext>
            </a:extLst>
          </p:cNvPr>
          <p:cNvSpPr txBox="1"/>
          <p:nvPr/>
        </p:nvSpPr>
        <p:spPr>
          <a:xfrm>
            <a:off x="2118936" y="1126147"/>
            <a:ext cx="91440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685982"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lumMod val="65000"/>
                    <a:lumOff val="35000"/>
                  </a:schemeClr>
                </a:solidFill>
                <a:effectLst/>
                <a:uFillTx/>
                <a:latin typeface="+mj-lt"/>
                <a:ea typeface="华文细黑"/>
                <a:cs typeface="华文细黑"/>
                <a:sym typeface="华文细黑"/>
              </a:rPr>
              <a:t>Net Loss</a:t>
            </a:r>
          </a:p>
        </p:txBody>
      </p:sp>
      <p:sp>
        <p:nvSpPr>
          <p:cNvPr id="17" name="TextBox 16">
            <a:extLst>
              <a:ext uri="{FF2B5EF4-FFF2-40B4-BE49-F238E27FC236}">
                <a16:creationId xmlns:a16="http://schemas.microsoft.com/office/drawing/2014/main" id="{C3D1E8BC-9DC0-664C-BDCD-1DB9172C4C3A}"/>
              </a:ext>
            </a:extLst>
          </p:cNvPr>
          <p:cNvSpPr txBox="1"/>
          <p:nvPr/>
        </p:nvSpPr>
        <p:spPr>
          <a:xfrm>
            <a:off x="5764681" y="1116485"/>
            <a:ext cx="175653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b="1" dirty="0">
                <a:solidFill>
                  <a:schemeClr val="tx1">
                    <a:lumMod val="65000"/>
                    <a:lumOff val="35000"/>
                  </a:schemeClr>
                </a:solidFill>
                <a:latin typeface="+mj-lt"/>
              </a:rPr>
              <a:t>Adjusted Net Loss</a:t>
            </a:r>
            <a:r>
              <a:rPr lang="en-US" altLang="zh-CN" b="1" baseline="30000" dirty="0">
                <a:solidFill>
                  <a:schemeClr val="tx1">
                    <a:lumMod val="65000"/>
                    <a:lumOff val="35000"/>
                  </a:schemeClr>
                </a:solidFill>
                <a:latin typeface="+mj-lt"/>
              </a:rPr>
              <a:t>1</a:t>
            </a:r>
            <a:endParaRPr lang="en-US" b="1" baseline="30000" dirty="0">
              <a:solidFill>
                <a:schemeClr val="tx1">
                  <a:lumMod val="65000"/>
                  <a:lumOff val="35000"/>
                </a:schemeClr>
              </a:solidFill>
              <a:latin typeface="+mj-lt"/>
            </a:endParaRPr>
          </a:p>
        </p:txBody>
      </p:sp>
      <p:grpSp>
        <p:nvGrpSpPr>
          <p:cNvPr id="5" name="组合 4"/>
          <p:cNvGrpSpPr/>
          <p:nvPr/>
        </p:nvGrpSpPr>
        <p:grpSpPr>
          <a:xfrm>
            <a:off x="1427974" y="2903709"/>
            <a:ext cx="590011" cy="585212"/>
            <a:chOff x="1427974" y="2903709"/>
            <a:chExt cx="590011" cy="585212"/>
          </a:xfrm>
        </p:grpSpPr>
        <p:grpSp>
          <p:nvGrpSpPr>
            <p:cNvPr id="12" name="组合 4">
              <a:extLst>
                <a:ext uri="{FF2B5EF4-FFF2-40B4-BE49-F238E27FC236}">
                  <a16:creationId xmlns:a16="http://schemas.microsoft.com/office/drawing/2014/main" id="{D958EA79-985D-844E-9647-0D66C30F89FE}"/>
                </a:ext>
              </a:extLst>
            </p:cNvPr>
            <p:cNvGrpSpPr/>
            <p:nvPr/>
          </p:nvGrpSpPr>
          <p:grpSpPr>
            <a:xfrm>
              <a:off x="1427974" y="2903709"/>
              <a:ext cx="590011" cy="585212"/>
              <a:chOff x="1217468" y="2425584"/>
              <a:chExt cx="720000" cy="720000"/>
            </a:xfrm>
          </p:grpSpPr>
          <p:sp>
            <p:nvSpPr>
              <p:cNvPr id="13" name="Oval 12">
                <a:extLst>
                  <a:ext uri="{FF2B5EF4-FFF2-40B4-BE49-F238E27FC236}">
                    <a16:creationId xmlns:a16="http://schemas.microsoft.com/office/drawing/2014/main" id="{31C90DBB-F3C9-1B4A-B98F-92655545AA51}"/>
                  </a:ext>
                </a:extLst>
              </p:cNvPr>
              <p:cNvSpPr>
                <a:spLocks noChangeArrowheads="1"/>
              </p:cNvSpPr>
              <p:nvPr/>
            </p:nvSpPr>
            <p:spPr bwMode="gray">
              <a:xfrm>
                <a:off x="1217468" y="2425584"/>
                <a:ext cx="720000" cy="720000"/>
              </a:xfrm>
              <a:prstGeom prst="ellipse">
                <a:avLst/>
              </a:prstGeom>
              <a:noFill/>
              <a:ln w="19050">
                <a:solidFill>
                  <a:schemeClr val="accent1"/>
                </a:solidFill>
                <a:prstDash val="solid"/>
                <a:round/>
                <a:headEnd/>
                <a:tailEnd/>
              </a:ln>
            </p:spPr>
            <p:txBody>
              <a:bodyPr lIns="18288" tIns="0" rIns="18288"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686868"/>
                  </a:buClr>
                  <a:buSzPct val="90000"/>
                  <a:buFont typeface="Wingdings" pitchFamily="2" charset="2"/>
                  <a:buNone/>
                </a:pPr>
                <a:endParaRPr lang="zh-CN" altLang="zh-CN" sz="2000">
                  <a:ln w="3175">
                    <a:solidFill>
                      <a:srgbClr val="2562E7"/>
                    </a:solidFill>
                  </a:ln>
                  <a:solidFill>
                    <a:srgbClr val="BFBFBF"/>
                  </a:solidFill>
                  <a:latin typeface="Arial" panose="020B0604020202020204" pitchFamily="34" charset="0"/>
                  <a:ea typeface="SimSun" pitchFamily="2" charset="-122"/>
                  <a:cs typeface="Arial" panose="020B0604020202020204" pitchFamily="34" charset="0"/>
                </a:endParaRPr>
              </a:p>
            </p:txBody>
          </p:sp>
          <p:sp>
            <p:nvSpPr>
              <p:cNvPr id="15" name="Rectangle 13">
                <a:extLst>
                  <a:ext uri="{FF2B5EF4-FFF2-40B4-BE49-F238E27FC236}">
                    <a16:creationId xmlns:a16="http://schemas.microsoft.com/office/drawing/2014/main" id="{70067A2A-D0C3-2B47-A382-77C4A6278BA9}"/>
                  </a:ext>
                </a:extLst>
              </p:cNvPr>
              <p:cNvSpPr/>
              <p:nvPr/>
            </p:nvSpPr>
            <p:spPr bwMode="gray">
              <a:xfrm>
                <a:off x="1217468" y="2624659"/>
                <a:ext cx="718623" cy="302917"/>
              </a:xfrm>
              <a:prstGeom prst="rect">
                <a:avLst/>
              </a:prstGeom>
              <a:noFill/>
              <a:ln>
                <a:noFill/>
              </a:ln>
            </p:spPr>
            <p:txBody>
              <a:bodyPr wrap="square" lIns="18288" tIns="45714" rIns="18288"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26"/>
                  </a:spcBef>
                  <a:buClr>
                    <a:srgbClr val="686868"/>
                  </a:buClr>
                  <a:buSzPct val="90000"/>
                </a:pPr>
                <a:r>
                  <a:rPr lang="en-US" altLang="zh-CN" sz="1000" b="1" dirty="0">
                    <a:solidFill>
                      <a:schemeClr val="accent1"/>
                    </a:solidFill>
                    <a:latin typeface="Arial" panose="020B0604020202020204" pitchFamily="34" charset="0"/>
                    <a:ea typeface="Microsoft YaHei" pitchFamily="34" charset="-122"/>
                    <a:cs typeface="Arial" panose="020B0604020202020204" pitchFamily="34" charset="0"/>
                  </a:rPr>
                  <a:t>     42.1%</a:t>
                </a:r>
              </a:p>
            </p:txBody>
          </p:sp>
        </p:grpSp>
        <p:sp>
          <p:nvSpPr>
            <p:cNvPr id="32" name="下箭头 31"/>
            <p:cNvSpPr/>
            <p:nvPr/>
          </p:nvSpPr>
          <p:spPr>
            <a:xfrm>
              <a:off x="1513051" y="3065516"/>
              <a:ext cx="45719" cy="247253"/>
            </a:xfrm>
            <a:prstGeom prst="downArrow">
              <a:avLst/>
            </a:prstGeom>
            <a:solidFill>
              <a:srgbClr val="4981F7"/>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华文细黑"/>
                <a:ea typeface="华文细黑"/>
                <a:cs typeface="华文细黑"/>
                <a:sym typeface="华文细黑"/>
              </a:endParaRPr>
            </a:p>
          </p:txBody>
        </p:sp>
      </p:grpSp>
      <p:grpSp>
        <p:nvGrpSpPr>
          <p:cNvPr id="44" name="组合 43"/>
          <p:cNvGrpSpPr/>
          <p:nvPr/>
        </p:nvGrpSpPr>
        <p:grpSpPr>
          <a:xfrm>
            <a:off x="5605836" y="3019119"/>
            <a:ext cx="590011" cy="585212"/>
            <a:chOff x="1427974" y="2903709"/>
            <a:chExt cx="590011" cy="585212"/>
          </a:xfrm>
        </p:grpSpPr>
        <p:grpSp>
          <p:nvGrpSpPr>
            <p:cNvPr id="45" name="组合 4">
              <a:extLst>
                <a:ext uri="{FF2B5EF4-FFF2-40B4-BE49-F238E27FC236}">
                  <a16:creationId xmlns:a16="http://schemas.microsoft.com/office/drawing/2014/main" id="{D958EA79-985D-844E-9647-0D66C30F89FE}"/>
                </a:ext>
              </a:extLst>
            </p:cNvPr>
            <p:cNvGrpSpPr/>
            <p:nvPr/>
          </p:nvGrpSpPr>
          <p:grpSpPr>
            <a:xfrm>
              <a:off x="1427974" y="2903709"/>
              <a:ext cx="590011" cy="585212"/>
              <a:chOff x="1217468" y="2425584"/>
              <a:chExt cx="720000" cy="720000"/>
            </a:xfrm>
          </p:grpSpPr>
          <p:sp>
            <p:nvSpPr>
              <p:cNvPr id="47" name="Oval 12">
                <a:extLst>
                  <a:ext uri="{FF2B5EF4-FFF2-40B4-BE49-F238E27FC236}">
                    <a16:creationId xmlns:a16="http://schemas.microsoft.com/office/drawing/2014/main" id="{31C90DBB-F3C9-1B4A-B98F-92655545AA51}"/>
                  </a:ext>
                </a:extLst>
              </p:cNvPr>
              <p:cNvSpPr>
                <a:spLocks noChangeArrowheads="1"/>
              </p:cNvSpPr>
              <p:nvPr/>
            </p:nvSpPr>
            <p:spPr bwMode="gray">
              <a:xfrm>
                <a:off x="1217468" y="2425584"/>
                <a:ext cx="720000" cy="720000"/>
              </a:xfrm>
              <a:prstGeom prst="ellipse">
                <a:avLst/>
              </a:prstGeom>
              <a:noFill/>
              <a:ln w="19050">
                <a:solidFill>
                  <a:schemeClr val="accent1"/>
                </a:solidFill>
                <a:prstDash val="solid"/>
                <a:round/>
                <a:headEnd/>
                <a:tailEnd/>
              </a:ln>
            </p:spPr>
            <p:txBody>
              <a:bodyPr lIns="18288" tIns="0" rIns="18288"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686868"/>
                  </a:buClr>
                  <a:buSzPct val="90000"/>
                  <a:buFont typeface="Wingdings" pitchFamily="2" charset="2"/>
                  <a:buNone/>
                </a:pPr>
                <a:endParaRPr lang="zh-CN" altLang="zh-CN" sz="2000">
                  <a:ln w="3175">
                    <a:solidFill>
                      <a:srgbClr val="2562E7"/>
                    </a:solidFill>
                  </a:ln>
                  <a:solidFill>
                    <a:srgbClr val="BFBFBF"/>
                  </a:solidFill>
                  <a:latin typeface="Arial" panose="020B0604020202020204" pitchFamily="34" charset="0"/>
                  <a:ea typeface="SimSun" pitchFamily="2" charset="-122"/>
                  <a:cs typeface="Arial" panose="020B0604020202020204" pitchFamily="34" charset="0"/>
                </a:endParaRPr>
              </a:p>
            </p:txBody>
          </p:sp>
          <p:sp>
            <p:nvSpPr>
              <p:cNvPr id="48" name="Rectangle 13">
                <a:extLst>
                  <a:ext uri="{FF2B5EF4-FFF2-40B4-BE49-F238E27FC236}">
                    <a16:creationId xmlns:a16="http://schemas.microsoft.com/office/drawing/2014/main" id="{70067A2A-D0C3-2B47-A382-77C4A6278BA9}"/>
                  </a:ext>
                </a:extLst>
              </p:cNvPr>
              <p:cNvSpPr/>
              <p:nvPr/>
            </p:nvSpPr>
            <p:spPr bwMode="gray">
              <a:xfrm>
                <a:off x="1217468" y="2624659"/>
                <a:ext cx="718623" cy="302917"/>
              </a:xfrm>
              <a:prstGeom prst="rect">
                <a:avLst/>
              </a:prstGeom>
              <a:noFill/>
              <a:ln>
                <a:noFill/>
              </a:ln>
            </p:spPr>
            <p:txBody>
              <a:bodyPr wrap="square" lIns="18288" tIns="45714" rIns="18288"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26"/>
                  </a:spcBef>
                  <a:buClr>
                    <a:srgbClr val="686868"/>
                  </a:buClr>
                  <a:buSzPct val="90000"/>
                </a:pPr>
                <a:r>
                  <a:rPr lang="en-US" altLang="zh-CN" sz="1000" b="1" dirty="0">
                    <a:solidFill>
                      <a:schemeClr val="accent1"/>
                    </a:solidFill>
                    <a:latin typeface="Arial" panose="020B0604020202020204" pitchFamily="34" charset="0"/>
                    <a:ea typeface="Microsoft YaHei" pitchFamily="34" charset="-122"/>
                    <a:cs typeface="Arial" panose="020B0604020202020204" pitchFamily="34" charset="0"/>
                  </a:rPr>
                  <a:t>     55.0%</a:t>
                </a:r>
              </a:p>
            </p:txBody>
          </p:sp>
        </p:grpSp>
        <p:sp>
          <p:nvSpPr>
            <p:cNvPr id="46" name="下箭头 45"/>
            <p:cNvSpPr/>
            <p:nvPr/>
          </p:nvSpPr>
          <p:spPr>
            <a:xfrm>
              <a:off x="1513051" y="3065516"/>
              <a:ext cx="45719" cy="247253"/>
            </a:xfrm>
            <a:prstGeom prst="downArrow">
              <a:avLst/>
            </a:prstGeom>
            <a:solidFill>
              <a:srgbClr val="4981F7"/>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华文细黑"/>
                <a:ea typeface="华文细黑"/>
                <a:cs typeface="华文细黑"/>
                <a:sym typeface="华文细黑"/>
              </a:endParaRPr>
            </a:p>
          </p:txBody>
        </p:sp>
      </p:grpSp>
      <p:grpSp>
        <p:nvGrpSpPr>
          <p:cNvPr id="49" name="组合 48"/>
          <p:cNvGrpSpPr/>
          <p:nvPr/>
        </p:nvGrpSpPr>
        <p:grpSpPr>
          <a:xfrm>
            <a:off x="7882492" y="1413405"/>
            <a:ext cx="590011" cy="585212"/>
            <a:chOff x="1427974" y="2903709"/>
            <a:chExt cx="590011" cy="585212"/>
          </a:xfrm>
        </p:grpSpPr>
        <p:grpSp>
          <p:nvGrpSpPr>
            <p:cNvPr id="50" name="组合 4">
              <a:extLst>
                <a:ext uri="{FF2B5EF4-FFF2-40B4-BE49-F238E27FC236}">
                  <a16:creationId xmlns:a16="http://schemas.microsoft.com/office/drawing/2014/main" id="{D958EA79-985D-844E-9647-0D66C30F89FE}"/>
                </a:ext>
              </a:extLst>
            </p:cNvPr>
            <p:cNvGrpSpPr/>
            <p:nvPr/>
          </p:nvGrpSpPr>
          <p:grpSpPr>
            <a:xfrm>
              <a:off x="1427974" y="2903709"/>
              <a:ext cx="590011" cy="585212"/>
              <a:chOff x="1217468" y="2425584"/>
              <a:chExt cx="720000" cy="720000"/>
            </a:xfrm>
          </p:grpSpPr>
          <p:sp>
            <p:nvSpPr>
              <p:cNvPr id="52" name="Oval 12">
                <a:extLst>
                  <a:ext uri="{FF2B5EF4-FFF2-40B4-BE49-F238E27FC236}">
                    <a16:creationId xmlns:a16="http://schemas.microsoft.com/office/drawing/2014/main" id="{31C90DBB-F3C9-1B4A-B98F-92655545AA51}"/>
                  </a:ext>
                </a:extLst>
              </p:cNvPr>
              <p:cNvSpPr>
                <a:spLocks noChangeArrowheads="1"/>
              </p:cNvSpPr>
              <p:nvPr/>
            </p:nvSpPr>
            <p:spPr bwMode="gray">
              <a:xfrm>
                <a:off x="1217468" y="2425584"/>
                <a:ext cx="720000" cy="720000"/>
              </a:xfrm>
              <a:prstGeom prst="ellipse">
                <a:avLst/>
              </a:prstGeom>
              <a:noFill/>
              <a:ln w="19050">
                <a:solidFill>
                  <a:schemeClr val="accent1"/>
                </a:solidFill>
                <a:prstDash val="solid"/>
                <a:round/>
                <a:headEnd/>
                <a:tailEnd/>
              </a:ln>
            </p:spPr>
            <p:txBody>
              <a:bodyPr lIns="18288" tIns="0" rIns="18288"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686868"/>
                  </a:buClr>
                  <a:buSzPct val="90000"/>
                  <a:buFont typeface="Wingdings" pitchFamily="2" charset="2"/>
                  <a:buNone/>
                </a:pPr>
                <a:endParaRPr lang="zh-CN" altLang="zh-CN" sz="2000">
                  <a:ln w="3175">
                    <a:solidFill>
                      <a:srgbClr val="2562E7"/>
                    </a:solidFill>
                  </a:ln>
                  <a:solidFill>
                    <a:srgbClr val="BFBFBF"/>
                  </a:solidFill>
                  <a:latin typeface="Arial" panose="020B0604020202020204" pitchFamily="34" charset="0"/>
                  <a:ea typeface="SimSun" pitchFamily="2" charset="-122"/>
                  <a:cs typeface="Arial" panose="020B0604020202020204" pitchFamily="34" charset="0"/>
                </a:endParaRPr>
              </a:p>
            </p:txBody>
          </p:sp>
          <p:sp>
            <p:nvSpPr>
              <p:cNvPr id="53" name="Rectangle 13">
                <a:extLst>
                  <a:ext uri="{FF2B5EF4-FFF2-40B4-BE49-F238E27FC236}">
                    <a16:creationId xmlns:a16="http://schemas.microsoft.com/office/drawing/2014/main" id="{70067A2A-D0C3-2B47-A382-77C4A6278BA9}"/>
                  </a:ext>
                </a:extLst>
              </p:cNvPr>
              <p:cNvSpPr/>
              <p:nvPr/>
            </p:nvSpPr>
            <p:spPr bwMode="gray">
              <a:xfrm>
                <a:off x="1217468" y="2624659"/>
                <a:ext cx="718623" cy="302917"/>
              </a:xfrm>
              <a:prstGeom prst="rect">
                <a:avLst/>
              </a:prstGeom>
              <a:noFill/>
              <a:ln>
                <a:noFill/>
              </a:ln>
            </p:spPr>
            <p:txBody>
              <a:bodyPr wrap="square" lIns="18288" tIns="45714" rIns="18288"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26"/>
                  </a:spcBef>
                  <a:buClr>
                    <a:srgbClr val="686868"/>
                  </a:buClr>
                  <a:buSzPct val="90000"/>
                </a:pPr>
                <a:r>
                  <a:rPr lang="en-US" altLang="zh-CN" sz="1000" b="1" dirty="0">
                    <a:solidFill>
                      <a:schemeClr val="accent1"/>
                    </a:solidFill>
                    <a:latin typeface="Arial" panose="020B0604020202020204" pitchFamily="34" charset="0"/>
                    <a:ea typeface="Microsoft YaHei" pitchFamily="34" charset="-122"/>
                    <a:cs typeface="Arial" panose="020B0604020202020204" pitchFamily="34" charset="0"/>
                  </a:rPr>
                  <a:t>     44.0%</a:t>
                </a:r>
              </a:p>
            </p:txBody>
          </p:sp>
        </p:grpSp>
        <p:sp>
          <p:nvSpPr>
            <p:cNvPr id="51" name="下箭头 50"/>
            <p:cNvSpPr/>
            <p:nvPr/>
          </p:nvSpPr>
          <p:spPr>
            <a:xfrm>
              <a:off x="1513051" y="3065516"/>
              <a:ext cx="45719" cy="247253"/>
            </a:xfrm>
            <a:prstGeom prst="downArrow">
              <a:avLst/>
            </a:prstGeom>
            <a:solidFill>
              <a:srgbClr val="4981F7"/>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noAutofit/>
            </a:bodyPr>
            <a:lstStyle/>
            <a:p>
              <a:pPr marL="0" marR="0" indent="0" algn="l" defTabSz="685982"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华文细黑"/>
                <a:ea typeface="华文细黑"/>
                <a:cs typeface="华文细黑"/>
                <a:sym typeface="华文细黑"/>
              </a:endParaRPr>
            </a:p>
          </p:txBody>
        </p:sp>
      </p:grpSp>
    </p:spTree>
    <p:extLst>
      <p:ext uri="{BB962C8B-B14F-4D97-AF65-F5344CB8AC3E}">
        <p14:creationId xmlns:p14="http://schemas.microsoft.com/office/powerpoint/2010/main" val="981669101"/>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ISDIRTY" val="True"/>
</p:tagLst>
</file>

<file path=ppt/theme/theme1.xml><?xml version="1.0" encoding="utf-8"?>
<a:theme xmlns:a="http://schemas.openxmlformats.org/drawingml/2006/main" name="White">
  <a:themeElements>
    <a:clrScheme name="Custom 9">
      <a:dk1>
        <a:srgbClr val="000000"/>
      </a:dk1>
      <a:lt1>
        <a:srgbClr val="FFFFFF"/>
      </a:lt1>
      <a:dk2>
        <a:srgbClr val="A7A7A7"/>
      </a:dk2>
      <a:lt2>
        <a:srgbClr val="535353"/>
      </a:lt2>
      <a:accent1>
        <a:srgbClr val="4981F7"/>
      </a:accent1>
      <a:accent2>
        <a:srgbClr val="ECA841"/>
      </a:accent2>
      <a:accent3>
        <a:srgbClr val="262626"/>
      </a:accent3>
      <a:accent4>
        <a:srgbClr val="595959"/>
      </a:accent4>
      <a:accent5>
        <a:srgbClr val="898983"/>
      </a:accent5>
      <a:accent6>
        <a:srgbClr val="2562E7"/>
      </a:accent6>
      <a:hlink>
        <a:srgbClr val="0000FF"/>
      </a:hlink>
      <a:folHlink>
        <a:srgbClr val="FF00FF"/>
      </a:folHlink>
    </a:clrScheme>
    <a:fontScheme name="Custom 204">
      <a:majorFont>
        <a:latin typeface="Arial"/>
        <a:ea typeface="SC STKaiti"/>
        <a:cs typeface="Lucida Grande"/>
      </a:majorFont>
      <a:minorFont>
        <a:latin typeface="Arial"/>
        <a:ea typeface="SC STKaiti"/>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8580" tIns="68580" rIns="68580" bIns="68580" numCol="1" spcCol="38100" rtlCol="0" anchor="ctr">
        <a:noAutofit/>
      </a:bodyPr>
      <a:lstStyle>
        <a:def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8580" tIns="68580" rIns="68580" bIns="68580" numCol="1" spcCol="38100" rtlCol="0" anchor="ctr">
        <a:spAutoFit/>
      </a:bodyPr>
      <a:lstStyle>
        <a:def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68598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华文细黑"/>
            <a:ea typeface="华文细黑"/>
            <a:cs typeface="华文细黑"/>
            <a:sym typeface="华文细黑"/>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3F00B1904629438458F2F56A7DDCA4" ma:contentTypeVersion="4" ma:contentTypeDescription="Create a new document." ma:contentTypeScope="" ma:versionID="6184d87f1803995cf633891c2746f918">
  <xsd:schema xmlns:xsd="http://www.w3.org/2001/XMLSchema" xmlns:xs="http://www.w3.org/2001/XMLSchema" xmlns:p="http://schemas.microsoft.com/office/2006/metadata/properties" xmlns:ns2="c077c66e-4d2e-41b6-9c6b-c294fbf36cd0" targetNamespace="http://schemas.microsoft.com/office/2006/metadata/properties" ma:root="true" ma:fieldsID="897ac5e5e58f951b3c4982c17bca52d1" ns2:_="">
    <xsd:import namespace="c077c66e-4d2e-41b6-9c6b-c294fbf36c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7c66e-4d2e-41b6-9c6b-c294fbf36c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932AD7-D85A-4A93-89E7-30A6C7D342ED}">
  <ds:schemaRefs>
    <ds:schemaRef ds:uri="http://purl.org/dc/elements/1.1/"/>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c077c66e-4d2e-41b6-9c6b-c294fbf36cd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6BC72FB-8C24-460B-B9BC-8416B13BADC1}">
  <ds:schemaRefs>
    <ds:schemaRef ds:uri="http://schemas.microsoft.com/sharepoint/v3/contenttype/forms"/>
  </ds:schemaRefs>
</ds:datastoreItem>
</file>

<file path=customXml/itemProps3.xml><?xml version="1.0" encoding="utf-8"?>
<ds:datastoreItem xmlns:ds="http://schemas.openxmlformats.org/officeDocument/2006/customXml" ds:itemID="{118B40B2-EAA0-4F39-8207-DAA9B3825179}">
  <ds:schemaRefs>
    <ds:schemaRef ds:uri="http://schemas.microsoft.com/office/2006/metadata/contentType"/>
    <ds:schemaRef ds:uri="http://schemas.microsoft.com/office/2006/metadata/properties/metaAttributes"/>
    <ds:schemaRef ds:uri="http://www.w3.org/2000/xmlns/"/>
    <ds:schemaRef ds:uri="http://www.w3.org/2001/XMLSchema"/>
    <ds:schemaRef ds:uri="c077c66e-4d2e-41b6-9c6b-c294fbf36cd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2653</TotalTime>
  <Words>1344</Words>
  <Application>Microsoft Office PowerPoint</Application>
  <PresentationFormat>全屏显示(16:9)</PresentationFormat>
  <Paragraphs>346</Paragraphs>
  <Slides>12</Slides>
  <Notes>10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12</vt:i4>
      </vt:variant>
    </vt:vector>
  </HeadingPairs>
  <TitlesOfParts>
    <vt:vector size="30" baseType="lpstr">
      <vt:lpstr>Arial Unicode MS</vt:lpstr>
      <vt:lpstr>Fira Sans Extra Condensed Medium</vt:lpstr>
      <vt:lpstr>Lato</vt:lpstr>
      <vt:lpstr>Lato Black</vt:lpstr>
      <vt:lpstr>Lucida Grande</vt:lpstr>
      <vt:lpstr>Roboto</vt:lpstr>
      <vt:lpstr>SC STKaiti</vt:lpstr>
      <vt:lpstr>华文细黑</vt:lpstr>
      <vt:lpstr>楷体</vt:lpstr>
      <vt:lpstr>宋体</vt:lpstr>
      <vt:lpstr>宋体</vt:lpstr>
      <vt:lpstr>Microsoft YaHei</vt:lpstr>
      <vt:lpstr>Microsoft YaHei</vt:lpstr>
      <vt:lpstr>Arial</vt:lpstr>
      <vt:lpstr>Calibri</vt:lpstr>
      <vt:lpstr>Helvetica</vt:lpstr>
      <vt:lpstr>Wingdings</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Yuk, Christopher [IBD]</dc:creator>
  <cp:lastModifiedBy>李梦瑶02</cp:lastModifiedBy>
  <cp:revision>88</cp:revision>
  <cp:lastPrinted>2018-11-14T09:38:48Z</cp:lastPrinted>
  <dcterms:modified xsi:type="dcterms:W3CDTF">2022-04-12T08:38:52Z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ct">
    <vt:lpwstr/>
  </property>
  <property fmtid="{D5CDD505-2E9C-101B-9397-08002B2CF9AE}" pid="3" name="DocTopsCleaned">
    <vt:lpwstr>True</vt:lpwstr>
  </property>
  <property fmtid="{D5CDD505-2E9C-101B-9397-08002B2CF9AE}" pid="4" name="ShowHideDoctop">
    <vt:lpwstr>False</vt:lpwstr>
  </property>
  <property fmtid="{D5CDD505-2E9C-101B-9397-08002B2CF9AE}" pid="5" name="ContentTypeId">
    <vt:lpwstr>0x0101000B3F00B1904629438458F2F56A7DDCA4</vt:lpwstr>
  </property>
  <property fmtid="{D5CDD505-2E9C-101B-9397-08002B2CF9AE}" pid="6" name="_dlc_DocIdItemGuid">
    <vt:lpwstr>ee88a6d7-a69f-4a8d-b43d-3304d78966bc</vt:lpwstr>
  </property>
</Properties>
</file>